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1" r:id="rId1"/>
  </p:sldMasterIdLst>
  <p:notesMasterIdLst>
    <p:notesMasterId r:id="rId22"/>
  </p:notesMasterIdLst>
  <p:handoutMasterIdLst>
    <p:handoutMasterId r:id="rId23"/>
  </p:handoutMasterIdLst>
  <p:sldIdLst>
    <p:sldId id="256" r:id="rId2"/>
    <p:sldId id="276" r:id="rId3"/>
    <p:sldId id="257" r:id="rId4"/>
    <p:sldId id="275" r:id="rId5"/>
    <p:sldId id="271" r:id="rId6"/>
    <p:sldId id="272" r:id="rId7"/>
    <p:sldId id="273" r:id="rId8"/>
    <p:sldId id="262" r:id="rId9"/>
    <p:sldId id="260" r:id="rId10"/>
    <p:sldId id="259" r:id="rId11"/>
    <p:sldId id="258" r:id="rId12"/>
    <p:sldId id="263" r:id="rId13"/>
    <p:sldId id="265" r:id="rId14"/>
    <p:sldId id="270" r:id="rId15"/>
    <p:sldId id="266" r:id="rId16"/>
    <p:sldId id="264" r:id="rId17"/>
    <p:sldId id="269" r:id="rId18"/>
    <p:sldId id="274" r:id="rId19"/>
    <p:sldId id="277" r:id="rId20"/>
    <p:sldId id="268"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p:scale>
          <a:sx n="76" d="100"/>
          <a:sy n="76" d="100"/>
        </p:scale>
        <p:origin x="-89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d.docs.live.net/88bc1bb6fa75554c/Landkarte%20-%20UGA/Berlin%20C-01%20Einkommen%20Vollzeit%20Fl&#228;chen%20S&#228;ulen%20und%20Balken%20relati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a:t>Verteilung der individuellen Erwerbseinkommen, Vollzeit Berlin 2000</a:t>
            </a:r>
          </a:p>
        </c:rich>
      </c:tx>
      <c:overlay val="0"/>
      <c:spPr>
        <a:noFill/>
        <a:ln>
          <a:noFill/>
        </a:ln>
        <a:effectLst/>
      </c:spPr>
    </c:title>
    <c:autoTitleDeleted val="0"/>
    <c:plotArea>
      <c:layout/>
      <c:barChart>
        <c:barDir val="col"/>
        <c:grouping val="clustered"/>
        <c:varyColors val="0"/>
        <c:ser>
          <c:idx val="0"/>
          <c:order val="0"/>
          <c:tx>
            <c:strRef>
              <c:f>'[Berlin C-01 Einkommen Vollzeit Flächen Säulen und Balken relativ.xlsx]BE C-01 (2)'!$AG$46</c:f>
              <c:strCache>
                <c:ptCount val="1"/>
                <c:pt idx="0">
                  <c:v>interpersonell</c:v>
                </c:pt>
              </c:strCache>
            </c:strRef>
          </c:tx>
          <c:spPr>
            <a:solidFill>
              <a:schemeClr val="accent1"/>
            </a:solidFill>
            <a:ln>
              <a:noFill/>
            </a:ln>
            <a:effectLst/>
          </c:spPr>
          <c:invertIfNegative val="0"/>
          <c:cat>
            <c:strRef>
              <c:f>'[Berlin C-01 Einkommen Vollzeit Flächen Säulen und Balken relativ.xlsx]BE C-01 (2)'!$AH$45:$AL$45</c:f>
              <c:strCache>
                <c:ptCount val="5"/>
                <c:pt idx="0">
                  <c:v>Armut</c:v>
                </c:pt>
                <c:pt idx="1">
                  <c:v>Prekarität</c:v>
                </c:pt>
                <c:pt idx="2">
                  <c:v>instabiler Wohlstand</c:v>
                </c:pt>
                <c:pt idx="3">
                  <c:v>bescheidener Wohlstand</c:v>
                </c:pt>
                <c:pt idx="4">
                  <c:v>gesicherter Wohlstand</c:v>
                </c:pt>
              </c:strCache>
            </c:strRef>
          </c:cat>
          <c:val>
            <c:numRef>
              <c:f>'[Berlin C-01 Einkommen Vollzeit Flächen Säulen und Balken relativ.xlsx]BE C-01 (2)'!$AH$46:$AL$46</c:f>
              <c:numCache>
                <c:formatCode>0.0</c:formatCode>
                <c:ptCount val="5"/>
                <c:pt idx="0">
                  <c:v>2.7</c:v>
                </c:pt>
                <c:pt idx="1">
                  <c:v>16.2</c:v>
                </c:pt>
                <c:pt idx="2">
                  <c:v>46.1</c:v>
                </c:pt>
                <c:pt idx="3">
                  <c:v>23.7</c:v>
                </c:pt>
                <c:pt idx="4">
                  <c:v>11.3</c:v>
                </c:pt>
              </c:numCache>
            </c:numRef>
          </c:val>
          <c:extLst xmlns:c16r2="http://schemas.microsoft.com/office/drawing/2015/06/chart">
            <c:ext xmlns:c16="http://schemas.microsoft.com/office/drawing/2014/chart" uri="{C3380CC4-5D6E-409C-BE32-E72D297353CC}">
              <c16:uniqueId val="{00000000-1EAD-4648-9DCD-81600CFACD8C}"/>
            </c:ext>
          </c:extLst>
        </c:ser>
        <c:ser>
          <c:idx val="1"/>
          <c:order val="1"/>
          <c:tx>
            <c:strRef>
              <c:f>'[Berlin C-01 Einkommen Vollzeit Flächen Säulen und Balken relativ.xlsx]BE C-01 (2)'!$AG$47</c:f>
              <c:strCache>
                <c:ptCount val="1"/>
                <c:pt idx="0">
                  <c:v>technisch</c:v>
                </c:pt>
              </c:strCache>
            </c:strRef>
          </c:tx>
          <c:spPr>
            <a:solidFill>
              <a:schemeClr val="accent2"/>
            </a:solidFill>
            <a:ln>
              <a:noFill/>
            </a:ln>
            <a:effectLst/>
          </c:spPr>
          <c:invertIfNegative val="0"/>
          <c:cat>
            <c:strRef>
              <c:f>'[Berlin C-01 Einkommen Vollzeit Flächen Säulen und Balken relativ.xlsx]BE C-01 (2)'!$AH$45:$AL$45</c:f>
              <c:strCache>
                <c:ptCount val="5"/>
                <c:pt idx="0">
                  <c:v>Armut</c:v>
                </c:pt>
                <c:pt idx="1">
                  <c:v>Prekarität</c:v>
                </c:pt>
                <c:pt idx="2">
                  <c:v>instabiler Wohlstand</c:v>
                </c:pt>
                <c:pt idx="3">
                  <c:v>bescheidener Wohlstand</c:v>
                </c:pt>
                <c:pt idx="4">
                  <c:v>gesicherter Wohlstand</c:v>
                </c:pt>
              </c:strCache>
            </c:strRef>
          </c:cat>
          <c:val>
            <c:numRef>
              <c:f>'[Berlin C-01 Einkommen Vollzeit Flächen Säulen und Balken relativ.xlsx]BE C-01 (2)'!$AH$47:$AL$47</c:f>
              <c:numCache>
                <c:formatCode>0.0</c:formatCode>
                <c:ptCount val="5"/>
                <c:pt idx="0">
                  <c:v>3.2</c:v>
                </c:pt>
                <c:pt idx="1">
                  <c:v>10.8</c:v>
                </c:pt>
                <c:pt idx="2">
                  <c:v>50.1</c:v>
                </c:pt>
                <c:pt idx="3">
                  <c:v>26.8</c:v>
                </c:pt>
                <c:pt idx="4">
                  <c:v>9.1</c:v>
                </c:pt>
              </c:numCache>
            </c:numRef>
          </c:val>
          <c:extLst xmlns:c16r2="http://schemas.microsoft.com/office/drawing/2015/06/chart">
            <c:ext xmlns:c16="http://schemas.microsoft.com/office/drawing/2014/chart" uri="{C3380CC4-5D6E-409C-BE32-E72D297353CC}">
              <c16:uniqueId val="{00000001-1EAD-4648-9DCD-81600CFACD8C}"/>
            </c:ext>
          </c:extLst>
        </c:ser>
        <c:ser>
          <c:idx val="2"/>
          <c:order val="2"/>
          <c:tx>
            <c:strRef>
              <c:f>'[Berlin C-01 Einkommen Vollzeit Flächen Säulen und Balken relativ.xlsx]BE C-01 (2)'!$AG$48</c:f>
              <c:strCache>
                <c:ptCount val="1"/>
                <c:pt idx="0">
                  <c:v>organisatorisch</c:v>
                </c:pt>
              </c:strCache>
            </c:strRef>
          </c:tx>
          <c:spPr>
            <a:solidFill>
              <a:schemeClr val="accent3"/>
            </a:solidFill>
            <a:ln>
              <a:noFill/>
            </a:ln>
            <a:effectLst/>
          </c:spPr>
          <c:invertIfNegative val="0"/>
          <c:cat>
            <c:strRef>
              <c:f>'[Berlin C-01 Einkommen Vollzeit Flächen Säulen und Balken relativ.xlsx]BE C-01 (2)'!$AH$45:$AL$45</c:f>
              <c:strCache>
                <c:ptCount val="5"/>
                <c:pt idx="0">
                  <c:v>Armut</c:v>
                </c:pt>
                <c:pt idx="1">
                  <c:v>Prekarität</c:v>
                </c:pt>
                <c:pt idx="2">
                  <c:v>instabiler Wohlstand</c:v>
                </c:pt>
                <c:pt idx="3">
                  <c:v>bescheidener Wohlstand</c:v>
                </c:pt>
                <c:pt idx="4">
                  <c:v>gesicherter Wohlstand</c:v>
                </c:pt>
              </c:strCache>
            </c:strRef>
          </c:cat>
          <c:val>
            <c:numRef>
              <c:f>'[Berlin C-01 Einkommen Vollzeit Flächen Säulen und Balken relativ.xlsx]BE C-01 (2)'!$AH$48:$AL$48</c:f>
              <c:numCache>
                <c:formatCode>0.0</c:formatCode>
                <c:ptCount val="5"/>
                <c:pt idx="0">
                  <c:v>2.9</c:v>
                </c:pt>
                <c:pt idx="1">
                  <c:v>6.3</c:v>
                </c:pt>
                <c:pt idx="2">
                  <c:v>46.3</c:v>
                </c:pt>
                <c:pt idx="3">
                  <c:v>27.7</c:v>
                </c:pt>
                <c:pt idx="4">
                  <c:v>16.899999999999999</c:v>
                </c:pt>
              </c:numCache>
            </c:numRef>
          </c:val>
          <c:extLst xmlns:c16r2="http://schemas.microsoft.com/office/drawing/2015/06/chart">
            <c:ext xmlns:c16="http://schemas.microsoft.com/office/drawing/2014/chart" uri="{C3380CC4-5D6E-409C-BE32-E72D297353CC}">
              <c16:uniqueId val="{00000002-1EAD-4648-9DCD-81600CFACD8C}"/>
            </c:ext>
          </c:extLst>
        </c:ser>
        <c:ser>
          <c:idx val="3"/>
          <c:order val="3"/>
          <c:tx>
            <c:strRef>
              <c:f>'[Berlin C-01 Einkommen Vollzeit Flächen Säulen und Balken relativ.xlsx]BE C-01 (2)'!$AG$49</c:f>
              <c:strCache>
                <c:ptCount val="1"/>
                <c:pt idx="0">
                  <c:v>selbstständig</c:v>
                </c:pt>
              </c:strCache>
            </c:strRef>
          </c:tx>
          <c:spPr>
            <a:solidFill>
              <a:schemeClr val="accent4"/>
            </a:solidFill>
            <a:ln>
              <a:noFill/>
            </a:ln>
            <a:effectLst/>
          </c:spPr>
          <c:invertIfNegative val="0"/>
          <c:cat>
            <c:strRef>
              <c:f>'[Berlin C-01 Einkommen Vollzeit Flächen Säulen und Balken relativ.xlsx]BE C-01 (2)'!$AH$45:$AL$45</c:f>
              <c:strCache>
                <c:ptCount val="5"/>
                <c:pt idx="0">
                  <c:v>Armut</c:v>
                </c:pt>
                <c:pt idx="1">
                  <c:v>Prekarität</c:v>
                </c:pt>
                <c:pt idx="2">
                  <c:v>instabiler Wohlstand</c:v>
                </c:pt>
                <c:pt idx="3">
                  <c:v>bescheidener Wohlstand</c:v>
                </c:pt>
                <c:pt idx="4">
                  <c:v>gesicherter Wohlstand</c:v>
                </c:pt>
              </c:strCache>
            </c:strRef>
          </c:cat>
          <c:val>
            <c:numRef>
              <c:f>'[Berlin C-01 Einkommen Vollzeit Flächen Säulen und Balken relativ.xlsx]BE C-01 (2)'!$AH$49:$AL$49</c:f>
              <c:numCache>
                <c:formatCode>0.0</c:formatCode>
                <c:ptCount val="5"/>
                <c:pt idx="0">
                  <c:v>6.5</c:v>
                </c:pt>
                <c:pt idx="1">
                  <c:v>15.7</c:v>
                </c:pt>
                <c:pt idx="2">
                  <c:v>37.4</c:v>
                </c:pt>
                <c:pt idx="3">
                  <c:v>17.399999999999999</c:v>
                </c:pt>
                <c:pt idx="4">
                  <c:v>23.1</c:v>
                </c:pt>
              </c:numCache>
            </c:numRef>
          </c:val>
          <c:extLst xmlns:c16r2="http://schemas.microsoft.com/office/drawing/2015/06/chart">
            <c:ext xmlns:c16="http://schemas.microsoft.com/office/drawing/2014/chart" uri="{C3380CC4-5D6E-409C-BE32-E72D297353CC}">
              <c16:uniqueId val="{00000003-1EAD-4648-9DCD-81600CFACD8C}"/>
            </c:ext>
          </c:extLst>
        </c:ser>
        <c:dLbls>
          <c:showLegendKey val="0"/>
          <c:showVal val="0"/>
          <c:showCatName val="0"/>
          <c:showSerName val="0"/>
          <c:showPercent val="0"/>
          <c:showBubbleSize val="0"/>
        </c:dLbls>
        <c:gapWidth val="150"/>
        <c:axId val="41085952"/>
        <c:axId val="41104128"/>
      </c:barChart>
      <c:catAx>
        <c:axId val="4108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e-DE"/>
          </a:p>
        </c:txPr>
        <c:crossAx val="41104128"/>
        <c:crosses val="autoZero"/>
        <c:auto val="1"/>
        <c:lblAlgn val="ctr"/>
        <c:lblOffset val="100"/>
        <c:noMultiLvlLbl val="0"/>
      </c:catAx>
      <c:valAx>
        <c:axId val="4110412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108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F92C4-C6AD-4A8C-BBA5-453A1824DE7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de-DE"/>
        </a:p>
      </dgm:t>
    </dgm:pt>
    <dgm:pt modelId="{57D8FCD2-9EE5-4EF2-B8AB-307B7E2BE5E5}">
      <dgm:prSet phldrT="[Text]" custT="1"/>
      <dgm:spPr>
        <a:solidFill>
          <a:schemeClr val="tx2"/>
        </a:solidFill>
      </dgm:spPr>
      <dgm:t>
        <a:bodyPr/>
        <a:lstStyle/>
        <a:p>
          <a:r>
            <a:rPr lang="de-DE" sz="1600" dirty="0" smtClean="0"/>
            <a:t>Formelle/dokumentierte Arbeit: (sozialversicherungspflichtige) Arbeitnehmer; besteuerte Selbstständige</a:t>
          </a:r>
          <a:endParaRPr lang="de-DE" sz="1600" dirty="0"/>
        </a:p>
      </dgm:t>
    </dgm:pt>
    <dgm:pt modelId="{7D29500A-D0C9-4320-8FE6-83AFA5D54E8C}" type="parTrans" cxnId="{2B203EA4-AB1B-4AF5-BC07-E02AEE97D374}">
      <dgm:prSet/>
      <dgm:spPr/>
      <dgm:t>
        <a:bodyPr/>
        <a:lstStyle/>
        <a:p>
          <a:endParaRPr lang="de-DE"/>
        </a:p>
      </dgm:t>
    </dgm:pt>
    <dgm:pt modelId="{8DD8A48C-5E20-4099-A0F3-9DCC0D8BCCD9}" type="sibTrans" cxnId="{2B203EA4-AB1B-4AF5-BC07-E02AEE97D374}">
      <dgm:prSet/>
      <dgm:spPr/>
      <dgm:t>
        <a:bodyPr/>
        <a:lstStyle/>
        <a:p>
          <a:endParaRPr lang="de-DE"/>
        </a:p>
      </dgm:t>
    </dgm:pt>
    <dgm:pt modelId="{B8FA7170-C82E-4EA0-8FB5-219677527427}">
      <dgm:prSet phldrT="[Text]" custT="1"/>
      <dgm:spPr>
        <a:solidFill>
          <a:schemeClr val="accent3"/>
        </a:solidFill>
      </dgm:spPr>
      <dgm:t>
        <a:bodyPr/>
        <a:lstStyle/>
        <a:p>
          <a:r>
            <a:rPr lang="de-DE" sz="1600" dirty="0" smtClean="0"/>
            <a:t>Ehrenamtliche Tätigkeit/</a:t>
          </a:r>
          <a:br>
            <a:rPr lang="de-DE" sz="1600" dirty="0" smtClean="0"/>
          </a:br>
          <a:r>
            <a:rPr lang="de-DE" sz="1600" dirty="0" err="1" smtClean="0"/>
            <a:t>Gemeinswesen</a:t>
          </a:r>
          <a:r>
            <a:rPr lang="de-DE" sz="1600" dirty="0" smtClean="0"/>
            <a:t>-Engagement</a:t>
          </a:r>
          <a:endParaRPr lang="de-DE" sz="1600" dirty="0"/>
        </a:p>
      </dgm:t>
    </dgm:pt>
    <dgm:pt modelId="{F2C78115-57E4-4612-84A4-6F6BF5135693}" type="parTrans" cxnId="{4488AD80-70B3-406C-B753-4D01254638E8}">
      <dgm:prSet/>
      <dgm:spPr/>
      <dgm:t>
        <a:bodyPr/>
        <a:lstStyle/>
        <a:p>
          <a:endParaRPr lang="de-DE"/>
        </a:p>
      </dgm:t>
    </dgm:pt>
    <dgm:pt modelId="{EB87D8AB-8B3F-4B1E-A05B-0F2965414C47}" type="sibTrans" cxnId="{4488AD80-70B3-406C-B753-4D01254638E8}">
      <dgm:prSet/>
      <dgm:spPr/>
      <dgm:t>
        <a:bodyPr/>
        <a:lstStyle/>
        <a:p>
          <a:endParaRPr lang="de-DE"/>
        </a:p>
      </dgm:t>
    </dgm:pt>
    <dgm:pt modelId="{36211869-120C-45A1-A592-994539B96C95}">
      <dgm:prSet phldrT="[Text]" custT="1"/>
      <dgm:spPr>
        <a:solidFill>
          <a:schemeClr val="accent4"/>
        </a:solidFill>
      </dgm:spPr>
      <dgm:t>
        <a:bodyPr/>
        <a:lstStyle/>
        <a:p>
          <a:r>
            <a:rPr lang="de-DE" sz="1600" dirty="0" smtClean="0"/>
            <a:t>Private Hausarbeit Nachbarschaftshilfe</a:t>
          </a:r>
          <a:endParaRPr lang="de-DE" sz="1600" dirty="0"/>
        </a:p>
      </dgm:t>
    </dgm:pt>
    <dgm:pt modelId="{CEEDBC7E-F55A-4A2C-A3AA-2DC5907DD1FD}" type="parTrans" cxnId="{FF239EA7-DE95-4916-922A-F8651DC0DDA1}">
      <dgm:prSet/>
      <dgm:spPr/>
      <dgm:t>
        <a:bodyPr/>
        <a:lstStyle/>
        <a:p>
          <a:endParaRPr lang="de-DE"/>
        </a:p>
      </dgm:t>
    </dgm:pt>
    <dgm:pt modelId="{766F66B6-1F6B-4413-8348-EAB007A0D0F5}" type="sibTrans" cxnId="{FF239EA7-DE95-4916-922A-F8651DC0DDA1}">
      <dgm:prSet/>
      <dgm:spPr/>
      <dgm:t>
        <a:bodyPr/>
        <a:lstStyle/>
        <a:p>
          <a:endParaRPr lang="de-DE"/>
        </a:p>
      </dgm:t>
    </dgm:pt>
    <dgm:pt modelId="{06ABD04C-2361-4CDC-A033-960C01912F4F}">
      <dgm:prSet phldrT="[Text]" custT="1"/>
      <dgm:spPr>
        <a:solidFill>
          <a:schemeClr val="tx1">
            <a:lumMod val="50000"/>
            <a:lumOff val="50000"/>
          </a:schemeClr>
        </a:solidFill>
      </dgm:spPr>
      <dgm:t>
        <a:bodyPr/>
        <a:lstStyle/>
        <a:p>
          <a:r>
            <a:rPr lang="de-DE" sz="1600" dirty="0" smtClean="0"/>
            <a:t>Illegale Arbeit </a:t>
          </a:r>
          <a:br>
            <a:rPr lang="de-DE" sz="1600" dirty="0" smtClean="0"/>
          </a:br>
          <a:r>
            <a:rPr lang="de-DE" sz="1600" dirty="0" smtClean="0"/>
            <a:t>Kriminalität</a:t>
          </a:r>
          <a:endParaRPr lang="de-DE" sz="1600" dirty="0"/>
        </a:p>
      </dgm:t>
    </dgm:pt>
    <dgm:pt modelId="{E3FFC1FE-2120-4197-9FB5-744C6F783DF1}" type="parTrans" cxnId="{C9833BE1-C323-4835-AB84-ADC4E715A907}">
      <dgm:prSet/>
      <dgm:spPr/>
      <dgm:t>
        <a:bodyPr/>
        <a:lstStyle/>
        <a:p>
          <a:endParaRPr lang="de-DE"/>
        </a:p>
      </dgm:t>
    </dgm:pt>
    <dgm:pt modelId="{E2479A3E-00EE-4CC2-8388-020211B37E29}" type="sibTrans" cxnId="{C9833BE1-C323-4835-AB84-ADC4E715A907}">
      <dgm:prSet/>
      <dgm:spPr/>
      <dgm:t>
        <a:bodyPr/>
        <a:lstStyle/>
        <a:p>
          <a:endParaRPr lang="de-DE"/>
        </a:p>
      </dgm:t>
    </dgm:pt>
    <dgm:pt modelId="{0B04FBF2-4763-4F6A-A76C-500CC056F37C}">
      <dgm:prSet phldrT="[Text]" custT="1"/>
      <dgm:spPr>
        <a:solidFill>
          <a:schemeClr val="accent6">
            <a:lumMod val="75000"/>
          </a:schemeClr>
        </a:solidFill>
      </dgm:spPr>
      <dgm:t>
        <a:bodyPr/>
        <a:lstStyle/>
        <a:p>
          <a:r>
            <a:rPr lang="de-DE" sz="1400" dirty="0" err="1" smtClean="0"/>
            <a:t>Undokumentierte</a:t>
          </a:r>
          <a:r>
            <a:rPr lang="de-DE" sz="1400" dirty="0" smtClean="0"/>
            <a:t>, informelle (bezahlte) Arbeit, zum Beispiel</a:t>
          </a:r>
        </a:p>
        <a:p>
          <a:r>
            <a:rPr lang="de-DE" sz="1400" dirty="0" smtClean="0"/>
            <a:t>Familienökonomie</a:t>
          </a:r>
        </a:p>
        <a:p>
          <a:r>
            <a:rPr lang="de-DE" sz="1400" dirty="0" smtClean="0"/>
            <a:t>„</a:t>
          </a:r>
          <a:r>
            <a:rPr lang="de-DE" sz="1400" dirty="0" err="1" smtClean="0"/>
            <a:t>Clickworker</a:t>
          </a:r>
          <a:r>
            <a:rPr lang="de-DE" sz="1400" dirty="0" smtClean="0"/>
            <a:t>“</a:t>
          </a:r>
        </a:p>
        <a:p>
          <a:r>
            <a:rPr lang="de-DE" sz="1400" dirty="0" smtClean="0"/>
            <a:t>Pfandsammler</a:t>
          </a:r>
          <a:endParaRPr lang="de-DE" sz="1400" dirty="0"/>
        </a:p>
      </dgm:t>
    </dgm:pt>
    <dgm:pt modelId="{34734719-8C2C-4061-BDE2-0C3E30B5307C}" type="parTrans" cxnId="{5E81B298-893E-4CE4-A6C5-BA78A137FAEB}">
      <dgm:prSet/>
      <dgm:spPr/>
      <dgm:t>
        <a:bodyPr/>
        <a:lstStyle/>
        <a:p>
          <a:endParaRPr lang="de-DE"/>
        </a:p>
      </dgm:t>
    </dgm:pt>
    <dgm:pt modelId="{A79D27EA-E8DC-41DE-A66D-279FC35B4405}" type="sibTrans" cxnId="{5E81B298-893E-4CE4-A6C5-BA78A137FAEB}">
      <dgm:prSet/>
      <dgm:spPr/>
      <dgm:t>
        <a:bodyPr/>
        <a:lstStyle/>
        <a:p>
          <a:endParaRPr lang="de-DE"/>
        </a:p>
      </dgm:t>
    </dgm:pt>
    <dgm:pt modelId="{F51795A3-2A38-422A-950A-A35E251D7D50}" type="pres">
      <dgm:prSet presAssocID="{CA8F92C4-C6AD-4A8C-BBA5-453A1824DE77}" presName="Name0" presStyleCnt="0">
        <dgm:presLayoutVars>
          <dgm:chMax val="1"/>
          <dgm:dir/>
          <dgm:animLvl val="ctr"/>
          <dgm:resizeHandles val="exact"/>
        </dgm:presLayoutVars>
      </dgm:prSet>
      <dgm:spPr/>
      <dgm:t>
        <a:bodyPr/>
        <a:lstStyle/>
        <a:p>
          <a:endParaRPr lang="de-DE"/>
        </a:p>
      </dgm:t>
    </dgm:pt>
    <dgm:pt modelId="{E8C96A70-0262-4E78-B1CF-126CBD9ED7EE}" type="pres">
      <dgm:prSet presAssocID="{57D8FCD2-9EE5-4EF2-B8AB-307B7E2BE5E5}" presName="centerShape" presStyleLbl="node0" presStyleIdx="0" presStyleCnt="1" custScaleX="199134" custScaleY="178823"/>
      <dgm:spPr/>
      <dgm:t>
        <a:bodyPr/>
        <a:lstStyle/>
        <a:p>
          <a:endParaRPr lang="de-DE"/>
        </a:p>
      </dgm:t>
    </dgm:pt>
    <dgm:pt modelId="{AE9C36D6-C5C3-4312-9CE9-C022233D036A}" type="pres">
      <dgm:prSet presAssocID="{B8FA7170-C82E-4EA0-8FB5-219677527427}" presName="node" presStyleLbl="node1" presStyleIdx="0" presStyleCnt="4" custScaleX="189375" custRadScaleRad="119219" custRadScaleInc="7455">
        <dgm:presLayoutVars>
          <dgm:bulletEnabled val="1"/>
        </dgm:presLayoutVars>
      </dgm:prSet>
      <dgm:spPr/>
      <dgm:t>
        <a:bodyPr/>
        <a:lstStyle/>
        <a:p>
          <a:endParaRPr lang="de-DE"/>
        </a:p>
      </dgm:t>
    </dgm:pt>
    <dgm:pt modelId="{4A0B4534-C3CF-42C1-B3D3-07BF1C5C75BB}" type="pres">
      <dgm:prSet presAssocID="{B8FA7170-C82E-4EA0-8FB5-219677527427}" presName="dummy" presStyleCnt="0"/>
      <dgm:spPr/>
    </dgm:pt>
    <dgm:pt modelId="{27CF7C22-12BE-45CA-8542-C77CEFF4989A}" type="pres">
      <dgm:prSet presAssocID="{EB87D8AB-8B3F-4B1E-A05B-0F2965414C47}" presName="sibTrans" presStyleLbl="sibTrans2D1" presStyleIdx="0" presStyleCnt="4"/>
      <dgm:spPr/>
      <dgm:t>
        <a:bodyPr/>
        <a:lstStyle/>
        <a:p>
          <a:endParaRPr lang="de-DE"/>
        </a:p>
      </dgm:t>
    </dgm:pt>
    <dgm:pt modelId="{0FA1B94B-A007-4F8A-A6CE-54051448E825}" type="pres">
      <dgm:prSet presAssocID="{36211869-120C-45A1-A592-994539B96C95}" presName="node" presStyleLbl="node1" presStyleIdx="1" presStyleCnt="4" custScaleX="213760" custScaleY="150151" custRadScaleRad="161952">
        <dgm:presLayoutVars>
          <dgm:bulletEnabled val="1"/>
        </dgm:presLayoutVars>
      </dgm:prSet>
      <dgm:spPr/>
      <dgm:t>
        <a:bodyPr/>
        <a:lstStyle/>
        <a:p>
          <a:endParaRPr lang="de-DE"/>
        </a:p>
      </dgm:t>
    </dgm:pt>
    <dgm:pt modelId="{B62A1FEE-E891-404F-850E-A28040AC3C13}" type="pres">
      <dgm:prSet presAssocID="{36211869-120C-45A1-A592-994539B96C95}" presName="dummy" presStyleCnt="0"/>
      <dgm:spPr/>
    </dgm:pt>
    <dgm:pt modelId="{1B513FDA-A7A6-4E00-9B4E-8C784F1D778A}" type="pres">
      <dgm:prSet presAssocID="{766F66B6-1F6B-4413-8348-EAB007A0D0F5}" presName="sibTrans" presStyleLbl="sibTrans2D1" presStyleIdx="1" presStyleCnt="4"/>
      <dgm:spPr/>
      <dgm:t>
        <a:bodyPr/>
        <a:lstStyle/>
        <a:p>
          <a:endParaRPr lang="de-DE"/>
        </a:p>
      </dgm:t>
    </dgm:pt>
    <dgm:pt modelId="{951B66F6-DF13-4A42-9AED-60089CBEE45C}" type="pres">
      <dgm:prSet presAssocID="{06ABD04C-2361-4CDC-A033-960C01912F4F}" presName="node" presStyleLbl="node1" presStyleIdx="2" presStyleCnt="4" custScaleX="197439" custScaleY="117529">
        <dgm:presLayoutVars>
          <dgm:bulletEnabled val="1"/>
        </dgm:presLayoutVars>
      </dgm:prSet>
      <dgm:spPr/>
      <dgm:t>
        <a:bodyPr/>
        <a:lstStyle/>
        <a:p>
          <a:endParaRPr lang="de-DE"/>
        </a:p>
      </dgm:t>
    </dgm:pt>
    <dgm:pt modelId="{A22A21D2-EC47-4BB6-821E-A6C7A1D9ACAE}" type="pres">
      <dgm:prSet presAssocID="{06ABD04C-2361-4CDC-A033-960C01912F4F}" presName="dummy" presStyleCnt="0"/>
      <dgm:spPr/>
    </dgm:pt>
    <dgm:pt modelId="{7C53FD7B-F744-41F9-9567-E71D18867664}" type="pres">
      <dgm:prSet presAssocID="{E2479A3E-00EE-4CC2-8388-020211B37E29}" presName="sibTrans" presStyleLbl="sibTrans2D1" presStyleIdx="2" presStyleCnt="4"/>
      <dgm:spPr/>
      <dgm:t>
        <a:bodyPr/>
        <a:lstStyle/>
        <a:p>
          <a:endParaRPr lang="de-DE"/>
        </a:p>
      </dgm:t>
    </dgm:pt>
    <dgm:pt modelId="{F92BBD75-1C85-4A1A-8777-1D473F4CACE8}" type="pres">
      <dgm:prSet presAssocID="{0B04FBF2-4763-4F6A-A76C-500CC056F37C}" presName="node" presStyleLbl="node1" presStyleIdx="3" presStyleCnt="4" custScaleX="215570" custScaleY="152355" custRadScaleRad="173131" custRadScaleInc="3422">
        <dgm:presLayoutVars>
          <dgm:bulletEnabled val="1"/>
        </dgm:presLayoutVars>
      </dgm:prSet>
      <dgm:spPr/>
      <dgm:t>
        <a:bodyPr/>
        <a:lstStyle/>
        <a:p>
          <a:endParaRPr lang="de-DE"/>
        </a:p>
      </dgm:t>
    </dgm:pt>
    <dgm:pt modelId="{326D34CF-2844-4842-86A7-0AB333E964CD}" type="pres">
      <dgm:prSet presAssocID="{0B04FBF2-4763-4F6A-A76C-500CC056F37C}" presName="dummy" presStyleCnt="0"/>
      <dgm:spPr/>
    </dgm:pt>
    <dgm:pt modelId="{0E0FE77D-BA2A-46B2-B660-057679BC2AB2}" type="pres">
      <dgm:prSet presAssocID="{A79D27EA-E8DC-41DE-A66D-279FC35B4405}" presName="sibTrans" presStyleLbl="sibTrans2D1" presStyleIdx="3" presStyleCnt="4" custScaleY="78647"/>
      <dgm:spPr/>
      <dgm:t>
        <a:bodyPr/>
        <a:lstStyle/>
        <a:p>
          <a:endParaRPr lang="de-DE"/>
        </a:p>
      </dgm:t>
    </dgm:pt>
  </dgm:ptLst>
  <dgm:cxnLst>
    <dgm:cxn modelId="{CCB7E5C7-26F6-47AD-8181-40393DF8ED14}" type="presOf" srcId="{0B04FBF2-4763-4F6A-A76C-500CC056F37C}" destId="{F92BBD75-1C85-4A1A-8777-1D473F4CACE8}" srcOrd="0" destOrd="0" presId="urn:microsoft.com/office/officeart/2005/8/layout/radial6"/>
    <dgm:cxn modelId="{A475AB1D-9199-4B40-8553-7F80503D0CD5}" type="presOf" srcId="{57D8FCD2-9EE5-4EF2-B8AB-307B7E2BE5E5}" destId="{E8C96A70-0262-4E78-B1CF-126CBD9ED7EE}" srcOrd="0" destOrd="0" presId="urn:microsoft.com/office/officeart/2005/8/layout/radial6"/>
    <dgm:cxn modelId="{D61E6FE4-A211-4197-AF6B-F233FCE308D6}" type="presOf" srcId="{766F66B6-1F6B-4413-8348-EAB007A0D0F5}" destId="{1B513FDA-A7A6-4E00-9B4E-8C784F1D778A}" srcOrd="0" destOrd="0" presId="urn:microsoft.com/office/officeart/2005/8/layout/radial6"/>
    <dgm:cxn modelId="{2344DD9B-CCB2-4231-B433-6997F2E7F7DC}" type="presOf" srcId="{06ABD04C-2361-4CDC-A033-960C01912F4F}" destId="{951B66F6-DF13-4A42-9AED-60089CBEE45C}" srcOrd="0" destOrd="0" presId="urn:microsoft.com/office/officeart/2005/8/layout/radial6"/>
    <dgm:cxn modelId="{C9833BE1-C323-4835-AB84-ADC4E715A907}" srcId="{57D8FCD2-9EE5-4EF2-B8AB-307B7E2BE5E5}" destId="{06ABD04C-2361-4CDC-A033-960C01912F4F}" srcOrd="2" destOrd="0" parTransId="{E3FFC1FE-2120-4197-9FB5-744C6F783DF1}" sibTransId="{E2479A3E-00EE-4CC2-8388-020211B37E29}"/>
    <dgm:cxn modelId="{2C245404-F8F3-4FE0-8BE6-4B9EF00D7A7B}" type="presOf" srcId="{B8FA7170-C82E-4EA0-8FB5-219677527427}" destId="{AE9C36D6-C5C3-4312-9CE9-C022233D036A}" srcOrd="0" destOrd="0" presId="urn:microsoft.com/office/officeart/2005/8/layout/radial6"/>
    <dgm:cxn modelId="{FF239EA7-DE95-4916-922A-F8651DC0DDA1}" srcId="{57D8FCD2-9EE5-4EF2-B8AB-307B7E2BE5E5}" destId="{36211869-120C-45A1-A592-994539B96C95}" srcOrd="1" destOrd="0" parTransId="{CEEDBC7E-F55A-4A2C-A3AA-2DC5907DD1FD}" sibTransId="{766F66B6-1F6B-4413-8348-EAB007A0D0F5}"/>
    <dgm:cxn modelId="{1357AEFE-E487-41A4-98B7-82EE97C02F13}" type="presOf" srcId="{CA8F92C4-C6AD-4A8C-BBA5-453A1824DE77}" destId="{F51795A3-2A38-422A-950A-A35E251D7D50}" srcOrd="0" destOrd="0" presId="urn:microsoft.com/office/officeart/2005/8/layout/radial6"/>
    <dgm:cxn modelId="{EB5B17D5-491D-4C52-A041-4AB0B1CD1020}" type="presOf" srcId="{E2479A3E-00EE-4CC2-8388-020211B37E29}" destId="{7C53FD7B-F744-41F9-9567-E71D18867664}" srcOrd="0" destOrd="0" presId="urn:microsoft.com/office/officeart/2005/8/layout/radial6"/>
    <dgm:cxn modelId="{A22F6053-EBCA-407D-9705-BE3D6C00F90A}" type="presOf" srcId="{36211869-120C-45A1-A592-994539B96C95}" destId="{0FA1B94B-A007-4F8A-A6CE-54051448E825}" srcOrd="0" destOrd="0" presId="urn:microsoft.com/office/officeart/2005/8/layout/radial6"/>
    <dgm:cxn modelId="{507E35E5-024B-427E-A865-7189F8A6A609}" type="presOf" srcId="{EB87D8AB-8B3F-4B1E-A05B-0F2965414C47}" destId="{27CF7C22-12BE-45CA-8542-C77CEFF4989A}" srcOrd="0" destOrd="0" presId="urn:microsoft.com/office/officeart/2005/8/layout/radial6"/>
    <dgm:cxn modelId="{5E81B298-893E-4CE4-A6C5-BA78A137FAEB}" srcId="{57D8FCD2-9EE5-4EF2-B8AB-307B7E2BE5E5}" destId="{0B04FBF2-4763-4F6A-A76C-500CC056F37C}" srcOrd="3" destOrd="0" parTransId="{34734719-8C2C-4061-BDE2-0C3E30B5307C}" sibTransId="{A79D27EA-E8DC-41DE-A66D-279FC35B4405}"/>
    <dgm:cxn modelId="{98ED8538-A8E9-482D-9DCD-DCF5334700D5}" type="presOf" srcId="{A79D27EA-E8DC-41DE-A66D-279FC35B4405}" destId="{0E0FE77D-BA2A-46B2-B660-057679BC2AB2}" srcOrd="0" destOrd="0" presId="urn:microsoft.com/office/officeart/2005/8/layout/radial6"/>
    <dgm:cxn modelId="{2B203EA4-AB1B-4AF5-BC07-E02AEE97D374}" srcId="{CA8F92C4-C6AD-4A8C-BBA5-453A1824DE77}" destId="{57D8FCD2-9EE5-4EF2-B8AB-307B7E2BE5E5}" srcOrd="0" destOrd="0" parTransId="{7D29500A-D0C9-4320-8FE6-83AFA5D54E8C}" sibTransId="{8DD8A48C-5E20-4099-A0F3-9DCC0D8BCCD9}"/>
    <dgm:cxn modelId="{4488AD80-70B3-406C-B753-4D01254638E8}" srcId="{57D8FCD2-9EE5-4EF2-B8AB-307B7E2BE5E5}" destId="{B8FA7170-C82E-4EA0-8FB5-219677527427}" srcOrd="0" destOrd="0" parTransId="{F2C78115-57E4-4612-84A4-6F6BF5135693}" sibTransId="{EB87D8AB-8B3F-4B1E-A05B-0F2965414C47}"/>
    <dgm:cxn modelId="{4F8CFDDA-C515-4B79-85B2-EA0F61E3313B}" type="presParOf" srcId="{F51795A3-2A38-422A-950A-A35E251D7D50}" destId="{E8C96A70-0262-4E78-B1CF-126CBD9ED7EE}" srcOrd="0" destOrd="0" presId="urn:microsoft.com/office/officeart/2005/8/layout/radial6"/>
    <dgm:cxn modelId="{A309B7BB-21E3-41ED-B04D-C2B424503C36}" type="presParOf" srcId="{F51795A3-2A38-422A-950A-A35E251D7D50}" destId="{AE9C36D6-C5C3-4312-9CE9-C022233D036A}" srcOrd="1" destOrd="0" presId="urn:microsoft.com/office/officeart/2005/8/layout/radial6"/>
    <dgm:cxn modelId="{3FBAA897-B8D8-4A10-B082-0FC8802EA63A}" type="presParOf" srcId="{F51795A3-2A38-422A-950A-A35E251D7D50}" destId="{4A0B4534-C3CF-42C1-B3D3-07BF1C5C75BB}" srcOrd="2" destOrd="0" presId="urn:microsoft.com/office/officeart/2005/8/layout/radial6"/>
    <dgm:cxn modelId="{2275F2F9-9F13-4880-A055-42C46B93260E}" type="presParOf" srcId="{F51795A3-2A38-422A-950A-A35E251D7D50}" destId="{27CF7C22-12BE-45CA-8542-C77CEFF4989A}" srcOrd="3" destOrd="0" presId="urn:microsoft.com/office/officeart/2005/8/layout/radial6"/>
    <dgm:cxn modelId="{367F2DBF-EC7E-4688-A0C2-F39EB9CDAA9E}" type="presParOf" srcId="{F51795A3-2A38-422A-950A-A35E251D7D50}" destId="{0FA1B94B-A007-4F8A-A6CE-54051448E825}" srcOrd="4" destOrd="0" presId="urn:microsoft.com/office/officeart/2005/8/layout/radial6"/>
    <dgm:cxn modelId="{083598FA-3165-49AA-B020-5DB3EF89B5CA}" type="presParOf" srcId="{F51795A3-2A38-422A-950A-A35E251D7D50}" destId="{B62A1FEE-E891-404F-850E-A28040AC3C13}" srcOrd="5" destOrd="0" presId="urn:microsoft.com/office/officeart/2005/8/layout/radial6"/>
    <dgm:cxn modelId="{9BAE6510-E5A2-4C5B-A567-C92B78F1D8F2}" type="presParOf" srcId="{F51795A3-2A38-422A-950A-A35E251D7D50}" destId="{1B513FDA-A7A6-4E00-9B4E-8C784F1D778A}" srcOrd="6" destOrd="0" presId="urn:microsoft.com/office/officeart/2005/8/layout/radial6"/>
    <dgm:cxn modelId="{26B7E19A-19D6-4B72-B570-26E6F8B4F836}" type="presParOf" srcId="{F51795A3-2A38-422A-950A-A35E251D7D50}" destId="{951B66F6-DF13-4A42-9AED-60089CBEE45C}" srcOrd="7" destOrd="0" presId="urn:microsoft.com/office/officeart/2005/8/layout/radial6"/>
    <dgm:cxn modelId="{C7E250D5-D1D2-4665-9055-A65BC1B99176}" type="presParOf" srcId="{F51795A3-2A38-422A-950A-A35E251D7D50}" destId="{A22A21D2-EC47-4BB6-821E-A6C7A1D9ACAE}" srcOrd="8" destOrd="0" presId="urn:microsoft.com/office/officeart/2005/8/layout/radial6"/>
    <dgm:cxn modelId="{CCA896DA-7706-415A-9325-AF822E22859D}" type="presParOf" srcId="{F51795A3-2A38-422A-950A-A35E251D7D50}" destId="{7C53FD7B-F744-41F9-9567-E71D18867664}" srcOrd="9" destOrd="0" presId="urn:microsoft.com/office/officeart/2005/8/layout/radial6"/>
    <dgm:cxn modelId="{7BD1A7D8-A8B7-4DA2-9507-887FD8FBDC51}" type="presParOf" srcId="{F51795A3-2A38-422A-950A-A35E251D7D50}" destId="{F92BBD75-1C85-4A1A-8777-1D473F4CACE8}" srcOrd="10" destOrd="0" presId="urn:microsoft.com/office/officeart/2005/8/layout/radial6"/>
    <dgm:cxn modelId="{57C1D93A-17EB-4C74-8CDB-CAADC52D7F4A}" type="presParOf" srcId="{F51795A3-2A38-422A-950A-A35E251D7D50}" destId="{326D34CF-2844-4842-86A7-0AB333E964CD}" srcOrd="11" destOrd="0" presId="urn:microsoft.com/office/officeart/2005/8/layout/radial6"/>
    <dgm:cxn modelId="{4E5C96A7-4A60-4E6D-9A14-E7A1285A96CA}" type="presParOf" srcId="{F51795A3-2A38-422A-950A-A35E251D7D50}" destId="{0E0FE77D-BA2A-46B2-B660-057679BC2AB2}" srcOrd="12" destOrd="0" presId="urn:microsoft.com/office/officeart/2005/8/layout/radial6"/>
  </dgm:cxnLst>
  <dgm:bg>
    <a:solidFill>
      <a:schemeClr val="bg2">
        <a:lumMod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FE77D-BA2A-46B2-B660-057679BC2AB2}">
      <dsp:nvSpPr>
        <dsp:cNvPr id="0" name=""/>
        <dsp:cNvSpPr/>
      </dsp:nvSpPr>
      <dsp:spPr>
        <a:xfrm>
          <a:off x="1365510" y="817278"/>
          <a:ext cx="4075987" cy="3205641"/>
        </a:xfrm>
        <a:prstGeom prst="blockArc">
          <a:avLst>
            <a:gd name="adj1" fmla="val 10609203"/>
            <a:gd name="adj2" fmla="val 17640309"/>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53FD7B-F744-41F9-9567-E71D18867664}">
      <dsp:nvSpPr>
        <dsp:cNvPr id="0" name=""/>
        <dsp:cNvSpPr/>
      </dsp:nvSpPr>
      <dsp:spPr>
        <a:xfrm>
          <a:off x="1358695" y="690629"/>
          <a:ext cx="4075987" cy="4075987"/>
        </a:xfrm>
        <a:prstGeom prst="blockArc">
          <a:avLst>
            <a:gd name="adj1" fmla="val 4120277"/>
            <a:gd name="adj2" fmla="val 1114265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513FDA-A7A6-4E00-9B4E-8C784F1D778A}">
      <dsp:nvSpPr>
        <dsp:cNvPr id="0" name=""/>
        <dsp:cNvSpPr/>
      </dsp:nvSpPr>
      <dsp:spPr>
        <a:xfrm>
          <a:off x="2801457" y="688549"/>
          <a:ext cx="4075987" cy="4075987"/>
        </a:xfrm>
        <a:prstGeom prst="blockArc">
          <a:avLst>
            <a:gd name="adj1" fmla="val 21367960"/>
            <a:gd name="adj2" fmla="val 6669814"/>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CF7C22-12BE-45CA-8542-C77CEFF4989A}">
      <dsp:nvSpPr>
        <dsp:cNvPr id="0" name=""/>
        <dsp:cNvSpPr/>
      </dsp:nvSpPr>
      <dsp:spPr>
        <a:xfrm>
          <a:off x="2799455" y="453927"/>
          <a:ext cx="4075987" cy="4075987"/>
        </a:xfrm>
        <a:prstGeom prst="blockArc">
          <a:avLst>
            <a:gd name="adj1" fmla="val 15103777"/>
            <a:gd name="adj2" fmla="val 17337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C96A70-0262-4E78-B1CF-126CBD9ED7EE}">
      <dsp:nvSpPr>
        <dsp:cNvPr id="0" name=""/>
        <dsp:cNvSpPr/>
      </dsp:nvSpPr>
      <dsp:spPr>
        <a:xfrm>
          <a:off x="2252295" y="914404"/>
          <a:ext cx="3736896" cy="335574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Formelle/dokumentierte Arbeit: (sozialversicherungspflichtige) Arbeitnehmer; besteuerte Selbstständige</a:t>
          </a:r>
          <a:endParaRPr lang="de-DE" sz="1600" kern="1200" dirty="0"/>
        </a:p>
      </dsp:txBody>
      <dsp:txXfrm>
        <a:off x="2799551" y="1405841"/>
        <a:ext cx="2642384" cy="2372871"/>
      </dsp:txXfrm>
    </dsp:sp>
    <dsp:sp modelId="{AE9C36D6-C5C3-4312-9CE9-C022233D036A}">
      <dsp:nvSpPr>
        <dsp:cNvPr id="0" name=""/>
        <dsp:cNvSpPr/>
      </dsp:nvSpPr>
      <dsp:spPr>
        <a:xfrm>
          <a:off x="2969543" y="-55227"/>
          <a:ext cx="2487633" cy="1313601"/>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Ehrenamtliche Tätigkeit/</a:t>
          </a:r>
          <a:br>
            <a:rPr lang="de-DE" sz="1600" kern="1200" dirty="0" smtClean="0"/>
          </a:br>
          <a:r>
            <a:rPr lang="de-DE" sz="1600" kern="1200" dirty="0" err="1" smtClean="0"/>
            <a:t>Gemeinswesen</a:t>
          </a:r>
          <a:r>
            <a:rPr lang="de-DE" sz="1600" kern="1200" dirty="0" smtClean="0"/>
            <a:t>-Engagement</a:t>
          </a:r>
          <a:endParaRPr lang="de-DE" sz="1600" kern="1200" dirty="0"/>
        </a:p>
      </dsp:txBody>
      <dsp:txXfrm>
        <a:off x="3333848" y="137145"/>
        <a:ext cx="1759023" cy="928857"/>
      </dsp:txXfrm>
    </dsp:sp>
    <dsp:sp modelId="{0FA1B94B-A007-4F8A-A6CE-54051448E825}">
      <dsp:nvSpPr>
        <dsp:cNvPr id="0" name=""/>
        <dsp:cNvSpPr/>
      </dsp:nvSpPr>
      <dsp:spPr>
        <a:xfrm>
          <a:off x="5421645" y="1606084"/>
          <a:ext cx="2807954" cy="1972386"/>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Private Hausarbeit Nachbarschaftshilfe</a:t>
          </a:r>
          <a:endParaRPr lang="de-DE" sz="1600" kern="1200" dirty="0"/>
        </a:p>
      </dsp:txBody>
      <dsp:txXfrm>
        <a:off x="5832860" y="1894933"/>
        <a:ext cx="1985524" cy="1394688"/>
      </dsp:txXfrm>
    </dsp:sp>
    <dsp:sp modelId="{951B66F6-DF13-4A42-9AED-60089CBEE45C}">
      <dsp:nvSpPr>
        <dsp:cNvPr id="0" name=""/>
        <dsp:cNvSpPr/>
      </dsp:nvSpPr>
      <dsp:spPr>
        <a:xfrm>
          <a:off x="2823963" y="3811050"/>
          <a:ext cx="2593562" cy="1543862"/>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Illegale Arbeit </a:t>
          </a:r>
          <a:br>
            <a:rPr lang="de-DE" sz="1600" kern="1200" dirty="0" smtClean="0"/>
          </a:br>
          <a:r>
            <a:rPr lang="de-DE" sz="1600" kern="1200" dirty="0" smtClean="0"/>
            <a:t>Kriminalität</a:t>
          </a:r>
          <a:endParaRPr lang="de-DE" sz="1600" kern="1200" dirty="0"/>
        </a:p>
      </dsp:txBody>
      <dsp:txXfrm>
        <a:off x="3203781" y="4037143"/>
        <a:ext cx="1833926" cy="1091676"/>
      </dsp:txXfrm>
    </dsp:sp>
    <dsp:sp modelId="{F92BBD75-1C85-4A1A-8777-1D473F4CACE8}">
      <dsp:nvSpPr>
        <dsp:cNvPr id="0" name=""/>
        <dsp:cNvSpPr/>
      </dsp:nvSpPr>
      <dsp:spPr>
        <a:xfrm>
          <a:off x="0" y="1529858"/>
          <a:ext cx="2831731" cy="2001337"/>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smtClean="0"/>
            <a:t>Undokumentierte</a:t>
          </a:r>
          <a:r>
            <a:rPr lang="de-DE" sz="1400" kern="1200" dirty="0" smtClean="0"/>
            <a:t>, informelle (bezahlte) Arbeit, zum Beispiel</a:t>
          </a:r>
        </a:p>
        <a:p>
          <a:pPr lvl="0" algn="ctr" defTabSz="622300">
            <a:lnSpc>
              <a:spcPct val="90000"/>
            </a:lnSpc>
            <a:spcBef>
              <a:spcPct val="0"/>
            </a:spcBef>
            <a:spcAft>
              <a:spcPct val="35000"/>
            </a:spcAft>
          </a:pPr>
          <a:r>
            <a:rPr lang="de-DE" sz="1400" kern="1200" dirty="0" smtClean="0"/>
            <a:t>Familienökonomie</a:t>
          </a:r>
        </a:p>
        <a:p>
          <a:pPr lvl="0" algn="ctr" defTabSz="622300">
            <a:lnSpc>
              <a:spcPct val="90000"/>
            </a:lnSpc>
            <a:spcBef>
              <a:spcPct val="0"/>
            </a:spcBef>
            <a:spcAft>
              <a:spcPct val="35000"/>
            </a:spcAft>
          </a:pPr>
          <a:r>
            <a:rPr lang="de-DE" sz="1400" kern="1200" dirty="0" smtClean="0"/>
            <a:t>„</a:t>
          </a:r>
          <a:r>
            <a:rPr lang="de-DE" sz="1400" kern="1200" dirty="0" err="1" smtClean="0"/>
            <a:t>Clickworker</a:t>
          </a:r>
          <a:r>
            <a:rPr lang="de-DE" sz="1400" kern="1200" dirty="0" smtClean="0"/>
            <a:t>“</a:t>
          </a:r>
        </a:p>
        <a:p>
          <a:pPr lvl="0" algn="ctr" defTabSz="622300">
            <a:lnSpc>
              <a:spcPct val="90000"/>
            </a:lnSpc>
            <a:spcBef>
              <a:spcPct val="0"/>
            </a:spcBef>
            <a:spcAft>
              <a:spcPct val="35000"/>
            </a:spcAft>
          </a:pPr>
          <a:r>
            <a:rPr lang="de-DE" sz="1400" kern="1200" dirty="0" smtClean="0"/>
            <a:t>Pfandsammler</a:t>
          </a:r>
          <a:endParaRPr lang="de-DE" sz="1400" kern="1200" dirty="0"/>
        </a:p>
      </dsp:txBody>
      <dsp:txXfrm>
        <a:off x="414697" y="1822947"/>
        <a:ext cx="2002337" cy="141515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r>
              <a:rPr lang="de-DE" smtClean="0"/>
              <a:t>12.12.14</a:t>
            </a:r>
            <a:endParaRPr lang="de-DE"/>
          </a:p>
        </p:txBody>
      </p:sp>
      <p:sp>
        <p:nvSpPr>
          <p:cNvPr id="4" name="Fußzeilenplatzhalt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32E50254-1943-D749-869D-5D0701EC499C}" type="slidenum">
              <a:rPr lang="de-DE" smtClean="0"/>
              <a:t>‹Nr.›</a:t>
            </a:fld>
            <a:endParaRPr lang="de-DE"/>
          </a:p>
        </p:txBody>
      </p:sp>
    </p:spTree>
    <p:extLst>
      <p:ext uri="{BB962C8B-B14F-4D97-AF65-F5344CB8AC3E}">
        <p14:creationId xmlns:p14="http://schemas.microsoft.com/office/powerpoint/2010/main" val="71100319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862" y="0"/>
            <a:ext cx="2946275" cy="496751"/>
          </a:xfrm>
          <a:prstGeom prst="rect">
            <a:avLst/>
          </a:prstGeom>
        </p:spPr>
        <p:txBody>
          <a:bodyPr vert="horz" lIns="91440" tIns="45720" rIns="91440" bIns="45720" rtlCol="0"/>
          <a:lstStyle>
            <a:lvl1pPr algn="r">
              <a:defRPr sz="1200"/>
            </a:lvl1pPr>
          </a:lstStyle>
          <a:p>
            <a:r>
              <a:rPr lang="de-DE" smtClean="0"/>
              <a:t>12.12.14</a:t>
            </a:r>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383" y="4716585"/>
            <a:ext cx="5436909" cy="4467363"/>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779"/>
            <a:ext cx="2946275" cy="49675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862" y="9429779"/>
            <a:ext cx="2946275" cy="496751"/>
          </a:xfrm>
          <a:prstGeom prst="rect">
            <a:avLst/>
          </a:prstGeom>
        </p:spPr>
        <p:txBody>
          <a:bodyPr vert="horz" lIns="91440" tIns="45720" rIns="91440" bIns="45720" rtlCol="0" anchor="b"/>
          <a:lstStyle>
            <a:lvl1pPr algn="r">
              <a:defRPr sz="1200"/>
            </a:lvl1pPr>
          </a:lstStyle>
          <a:p>
            <a:fld id="{F0E7321F-C98C-804E-9F45-F47AC47CA64D}" type="slidenum">
              <a:rPr lang="de-DE" smtClean="0"/>
              <a:t>‹Nr.›</a:t>
            </a:fld>
            <a:endParaRPr lang="de-DE"/>
          </a:p>
        </p:txBody>
      </p:sp>
    </p:spTree>
    <p:extLst>
      <p:ext uri="{BB962C8B-B14F-4D97-AF65-F5344CB8AC3E}">
        <p14:creationId xmlns:p14="http://schemas.microsoft.com/office/powerpoint/2010/main" val="3998589514"/>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inkrit.de/e_inkritpedia/e_maincode/doku.php?id=g:geistige_und_koerperliche_arbeit" TargetMode="External"/><Relationship Id="rId3" Type="http://schemas.openxmlformats.org/officeDocument/2006/relationships/hyperlink" Target="http://www.inkrit.de/e_inkritpedia/e_maincode/doku.php?id=a:arbeitsteilung" TargetMode="External"/><Relationship Id="rId7" Type="http://schemas.openxmlformats.org/officeDocument/2006/relationships/hyperlink" Target="http://www.inkrit.de/e_inkritpedia/e_maincode/doku.php?id=i:intellektuellenfeindschaf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inkrit.de/e_inkritpedia/e_maincode/doku.php?id=a:arbeiterbewegung" TargetMode="External"/><Relationship Id="rId5" Type="http://schemas.openxmlformats.org/officeDocument/2006/relationships/hyperlink" Target="http://www.inkrit.de/e_inkritpedia/e_maincode/doku.php?id=a:arbeit" TargetMode="External"/><Relationship Id="rId4" Type="http://schemas.openxmlformats.org/officeDocument/2006/relationships/hyperlink" Target="http://www.inkrit.de/e_inkritpedia/e_maincode/doku.php?id=h:hierarchie_antihierarchie" TargetMode="External"/><Relationship Id="rId9" Type="http://schemas.openxmlformats.org/officeDocument/2006/relationships/hyperlink" Target="http://www.inkrit.de/e_inkritpedia/e_maincode/doku.php?id=a:arbeiterklas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E7321F-C98C-804E-9F45-F47AC47CA64D}" type="slidenum">
              <a:rPr lang="de-DE" smtClean="0"/>
              <a:t>1</a:t>
            </a:fld>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Überschriftenplatzhalter 6"/>
          <p:cNvSpPr>
            <a:spLocks noGrp="1"/>
          </p:cNvSpPr>
          <p:nvPr>
            <p:ph type="hdr" sz="quarter" idx="13"/>
          </p:nvPr>
        </p:nvSpPr>
        <p:spPr/>
        <p:txBody>
          <a:bodyPr/>
          <a:lstStyle/>
          <a:p>
            <a:endParaRPr lang="de-DE"/>
          </a:p>
        </p:txBody>
      </p:sp>
    </p:spTree>
    <p:extLst>
      <p:ext uri="{BB962C8B-B14F-4D97-AF65-F5344CB8AC3E}">
        <p14:creationId xmlns:p14="http://schemas.microsoft.com/office/powerpoint/2010/main" val="120245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smtClean="0">
                <a:solidFill>
                  <a:schemeClr val="tx1"/>
                </a:solidFill>
                <a:effectLst/>
                <a:latin typeface="+mn-lt"/>
                <a:ea typeface="+mn-ea"/>
                <a:cs typeface="+mn-cs"/>
              </a:rPr>
              <a:t>Anteil der Teilzeitarbeit</a:t>
            </a:r>
            <a:r>
              <a:rPr lang="de-DE" dirty="0" smtClean="0"/>
              <a:t> </a:t>
            </a:r>
            <a:br>
              <a:rPr lang="de-DE" dirty="0" smtClean="0"/>
            </a:br>
            <a:r>
              <a:rPr lang="de-DE" dirty="0" smtClean="0"/>
              <a:t>	</a:t>
            </a:r>
            <a:r>
              <a:rPr lang="de-DE" sz="1200" b="0" i="0" u="none" strike="noStrike" kern="1200" dirty="0" smtClean="0">
                <a:solidFill>
                  <a:schemeClr val="tx1"/>
                </a:solidFill>
                <a:effectLst/>
                <a:latin typeface="+mn-lt"/>
                <a:ea typeface="+mn-ea"/>
                <a:cs typeface="+mn-cs"/>
              </a:rPr>
              <a:t>2000</a:t>
            </a:r>
            <a:r>
              <a:rPr lang="de-DE" dirty="0" smtClean="0"/>
              <a:t> </a:t>
            </a:r>
            <a:r>
              <a:rPr lang="de-DE" sz="1200" b="0" i="0" u="none" strike="noStrike" kern="1200" dirty="0" smtClean="0">
                <a:solidFill>
                  <a:schemeClr val="tx1"/>
                </a:solidFill>
                <a:effectLst/>
                <a:latin typeface="+mn-lt"/>
                <a:ea typeface="+mn-ea"/>
                <a:cs typeface="+mn-cs"/>
              </a:rPr>
              <a:t>2007</a:t>
            </a:r>
            <a:r>
              <a:rPr lang="de-DE" dirty="0" smtClean="0"/>
              <a:t> </a:t>
            </a:r>
            <a:r>
              <a:rPr lang="de-DE" sz="1200" b="0" i="0" u="none" strike="noStrike" kern="1200" dirty="0" smtClean="0">
                <a:solidFill>
                  <a:schemeClr val="tx1"/>
                </a:solidFill>
                <a:effectLst/>
                <a:latin typeface="+mn-lt"/>
                <a:ea typeface="+mn-ea"/>
                <a:cs typeface="+mn-cs"/>
              </a:rPr>
              <a:t>2009</a:t>
            </a:r>
            <a:r>
              <a:rPr lang="de-DE" dirty="0" smtClean="0"/>
              <a:t> </a:t>
            </a:r>
            <a:r>
              <a:rPr lang="de-DE" sz="1200" b="0" i="0" u="none" strike="noStrike" kern="1200" dirty="0" smtClean="0">
                <a:solidFill>
                  <a:schemeClr val="tx1"/>
                </a:solidFill>
                <a:effectLst/>
                <a:latin typeface="+mn-lt"/>
                <a:ea typeface="+mn-ea"/>
                <a:cs typeface="+mn-cs"/>
              </a:rPr>
              <a:t>2012</a:t>
            </a:r>
            <a:r>
              <a:rPr lang="de-DE" dirty="0" smtClean="0"/>
              <a:t> </a:t>
            </a:r>
            <a:br>
              <a:rPr lang="de-DE" dirty="0" smtClean="0"/>
            </a:br>
            <a:r>
              <a:rPr lang="de-DE" dirty="0" smtClean="0"/>
              <a:t/>
            </a:r>
            <a:br>
              <a:rPr lang="de-DE" dirty="0" smtClean="0"/>
            </a:br>
            <a:r>
              <a:rPr lang="de-DE" sz="1200" b="0" i="0" u="none" strike="noStrike" kern="1200" dirty="0" smtClean="0">
                <a:solidFill>
                  <a:schemeClr val="tx1"/>
                </a:solidFill>
                <a:effectLst/>
                <a:latin typeface="+mn-lt"/>
                <a:ea typeface="+mn-ea"/>
                <a:cs typeface="+mn-cs"/>
              </a:rPr>
              <a:t>Männer</a:t>
            </a:r>
            <a:r>
              <a:rPr lang="de-DE" dirty="0" smtClean="0"/>
              <a:t> </a:t>
            </a:r>
            <a:r>
              <a:rPr lang="de-DE" sz="1200" b="0" i="0" u="none" strike="noStrike" kern="1200" dirty="0" smtClean="0">
                <a:solidFill>
                  <a:schemeClr val="tx1"/>
                </a:solidFill>
                <a:effectLst/>
                <a:latin typeface="+mn-lt"/>
                <a:ea typeface="+mn-ea"/>
                <a:cs typeface="+mn-cs"/>
              </a:rPr>
              <a:t>4,9</a:t>
            </a:r>
            <a:r>
              <a:rPr lang="de-DE" dirty="0" smtClean="0"/>
              <a:t> </a:t>
            </a:r>
            <a:r>
              <a:rPr lang="de-DE" sz="1200" b="0" i="0" u="none" strike="noStrike" kern="1200" dirty="0" smtClean="0">
                <a:solidFill>
                  <a:schemeClr val="tx1"/>
                </a:solidFill>
                <a:effectLst/>
                <a:latin typeface="+mn-lt"/>
                <a:ea typeface="+mn-ea"/>
                <a:cs typeface="+mn-cs"/>
              </a:rPr>
              <a:t>11,1</a:t>
            </a:r>
            <a:r>
              <a:rPr lang="de-DE" dirty="0" smtClean="0"/>
              <a:t> </a:t>
            </a:r>
            <a:r>
              <a:rPr lang="de-DE" sz="1200" b="0" i="0" u="none" strike="noStrike" kern="1200" dirty="0" smtClean="0">
                <a:solidFill>
                  <a:schemeClr val="tx1"/>
                </a:solidFill>
                <a:effectLst/>
                <a:latin typeface="+mn-lt"/>
                <a:ea typeface="+mn-ea"/>
                <a:cs typeface="+mn-cs"/>
              </a:rPr>
              <a:t>11,0</a:t>
            </a:r>
            <a:r>
              <a:rPr lang="de-DE" dirty="0" smtClean="0"/>
              <a:t> </a:t>
            </a:r>
            <a:r>
              <a:rPr lang="de-DE" sz="1200" b="0" i="0" u="none" strike="noStrike" kern="1200" dirty="0" smtClean="0">
                <a:solidFill>
                  <a:schemeClr val="tx1"/>
                </a:solidFill>
                <a:effectLst/>
                <a:latin typeface="+mn-lt"/>
                <a:ea typeface="+mn-ea"/>
                <a:cs typeface="+mn-cs"/>
              </a:rPr>
              <a:t>11,1</a:t>
            </a:r>
            <a:r>
              <a:rPr lang="de-DE" dirty="0" smtClean="0"/>
              <a:t> </a:t>
            </a:r>
            <a:br>
              <a:rPr lang="de-DE" dirty="0" smtClean="0"/>
            </a:br>
            <a:r>
              <a:rPr lang="de-DE" dirty="0" smtClean="0"/>
              <a:t/>
            </a:r>
            <a:br>
              <a:rPr lang="de-DE" dirty="0" smtClean="0"/>
            </a:br>
            <a:r>
              <a:rPr lang="de-DE" sz="1200" b="0" i="0" u="none" strike="noStrike" kern="1200" dirty="0" smtClean="0">
                <a:solidFill>
                  <a:schemeClr val="tx1"/>
                </a:solidFill>
                <a:effectLst/>
                <a:latin typeface="+mn-lt"/>
                <a:ea typeface="+mn-ea"/>
                <a:cs typeface="+mn-cs"/>
              </a:rPr>
              <a:t>Frauen</a:t>
            </a:r>
            <a:r>
              <a:rPr lang="de-DE" dirty="0" smtClean="0"/>
              <a:t> </a:t>
            </a:r>
            <a:r>
              <a:rPr lang="de-DE" sz="1200" b="0" i="0" u="none" strike="noStrike" kern="1200" dirty="0" smtClean="0">
                <a:solidFill>
                  <a:schemeClr val="tx1"/>
                </a:solidFill>
                <a:effectLst/>
                <a:latin typeface="+mn-lt"/>
                <a:ea typeface="+mn-ea"/>
                <a:cs typeface="+mn-cs"/>
              </a:rPr>
              <a:t>21,8</a:t>
            </a:r>
            <a:r>
              <a:rPr lang="de-DE" dirty="0" smtClean="0"/>
              <a:t> </a:t>
            </a:r>
            <a:r>
              <a:rPr lang="de-DE" sz="1200" b="0" i="0" u="none" strike="noStrike" kern="1200" dirty="0" smtClean="0">
                <a:solidFill>
                  <a:schemeClr val="tx1"/>
                </a:solidFill>
                <a:effectLst/>
                <a:latin typeface="+mn-lt"/>
                <a:ea typeface="+mn-ea"/>
                <a:cs typeface="+mn-cs"/>
              </a:rPr>
              <a:t>27,7</a:t>
            </a:r>
            <a:r>
              <a:rPr lang="de-DE" dirty="0" smtClean="0"/>
              <a:t> </a:t>
            </a:r>
            <a:r>
              <a:rPr lang="de-DE" sz="1200" b="0" i="0" u="none" strike="noStrike" kern="1200" dirty="0" smtClean="0">
                <a:solidFill>
                  <a:schemeClr val="tx1"/>
                </a:solidFill>
                <a:effectLst/>
                <a:latin typeface="+mn-lt"/>
                <a:ea typeface="+mn-ea"/>
                <a:cs typeface="+mn-cs"/>
              </a:rPr>
              <a:t>28,0</a:t>
            </a:r>
            <a:r>
              <a:rPr lang="de-DE" dirty="0" smtClean="0"/>
              <a:t> </a:t>
            </a:r>
            <a:r>
              <a:rPr lang="de-DE" sz="1200" b="0" i="0" u="none" strike="noStrike" kern="1200" dirty="0" smtClean="0">
                <a:solidFill>
                  <a:schemeClr val="tx1"/>
                </a:solidFill>
                <a:effectLst/>
                <a:latin typeface="+mn-lt"/>
                <a:ea typeface="+mn-ea"/>
                <a:cs typeface="+mn-cs"/>
              </a:rPr>
              <a:t>28,3</a:t>
            </a:r>
            <a:r>
              <a:rPr lang="de-DE" dirty="0" smtClean="0"/>
              <a:t> </a:t>
            </a:r>
            <a:br>
              <a:rPr lang="de-DE" dirty="0" smtClean="0"/>
            </a:br>
            <a:r>
              <a:rPr lang="de-DE" dirty="0" smtClean="0"/>
              <a:t/>
            </a:r>
            <a:br>
              <a:rPr lang="de-DE" dirty="0" smtClean="0"/>
            </a:br>
            <a:r>
              <a:rPr lang="de-DE" sz="1200" b="0" i="0" u="none" strike="noStrike" kern="1200" dirty="0" smtClean="0">
                <a:solidFill>
                  <a:schemeClr val="tx1"/>
                </a:solidFill>
                <a:effectLst/>
                <a:latin typeface="+mn-lt"/>
                <a:ea typeface="+mn-ea"/>
                <a:cs typeface="+mn-cs"/>
              </a:rPr>
              <a:t>Gesamt</a:t>
            </a:r>
            <a:r>
              <a:rPr lang="de-DE" dirty="0" smtClean="0"/>
              <a:t> </a:t>
            </a:r>
            <a:r>
              <a:rPr lang="de-DE" sz="1200" b="0" i="0" u="none" strike="noStrike" kern="1200" dirty="0" smtClean="0">
                <a:solidFill>
                  <a:schemeClr val="tx1"/>
                </a:solidFill>
                <a:effectLst/>
                <a:latin typeface="+mn-lt"/>
                <a:ea typeface="+mn-ea"/>
                <a:cs typeface="+mn-cs"/>
              </a:rPr>
              <a:t>12,9</a:t>
            </a:r>
            <a:r>
              <a:rPr lang="de-DE" dirty="0" smtClean="0"/>
              <a:t> </a:t>
            </a:r>
            <a:r>
              <a:rPr lang="de-DE" sz="1200" b="0" i="0" u="none" strike="noStrike" kern="1200" dirty="0" smtClean="0">
                <a:solidFill>
                  <a:schemeClr val="tx1"/>
                </a:solidFill>
                <a:effectLst/>
                <a:latin typeface="+mn-lt"/>
                <a:ea typeface="+mn-ea"/>
                <a:cs typeface="+mn-cs"/>
              </a:rPr>
              <a:t>18,8</a:t>
            </a:r>
            <a:r>
              <a:rPr lang="de-DE" dirty="0" smtClean="0"/>
              <a:t> </a:t>
            </a:r>
            <a:r>
              <a:rPr lang="de-DE" sz="1200" b="0" i="0" u="none" strike="noStrike" kern="1200" dirty="0" smtClean="0">
                <a:solidFill>
                  <a:schemeClr val="tx1"/>
                </a:solidFill>
                <a:effectLst/>
                <a:latin typeface="+mn-lt"/>
                <a:ea typeface="+mn-ea"/>
                <a:cs typeface="+mn-cs"/>
              </a:rPr>
              <a:t>19,1</a:t>
            </a:r>
            <a:r>
              <a:rPr lang="de-DE" dirty="0" smtClean="0"/>
              <a:t> </a:t>
            </a:r>
            <a:r>
              <a:rPr lang="de-DE" sz="1200" b="0" i="0" u="none" strike="noStrike" kern="1200" dirty="0" smtClean="0">
                <a:solidFill>
                  <a:schemeClr val="tx1"/>
                </a:solidFill>
                <a:effectLst/>
                <a:latin typeface="+mn-lt"/>
                <a:ea typeface="+mn-ea"/>
                <a:cs typeface="+mn-cs"/>
              </a:rPr>
              <a:t>19,3</a:t>
            </a:r>
            <a:r>
              <a:rPr lang="de-DE" dirty="0" smtClean="0"/>
              <a:t> </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10</a:t>
            </a:fld>
            <a:endParaRPr lang="de-DE"/>
          </a:p>
        </p:txBody>
      </p:sp>
    </p:spTree>
    <p:extLst>
      <p:ext uri="{BB962C8B-B14F-4D97-AF65-F5344CB8AC3E}">
        <p14:creationId xmlns:p14="http://schemas.microsoft.com/office/powerpoint/2010/main" val="2328162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11</a:t>
            </a:fld>
            <a:endParaRPr lang="de-DE"/>
          </a:p>
        </p:txBody>
      </p:sp>
    </p:spTree>
    <p:extLst>
      <p:ext uri="{BB962C8B-B14F-4D97-AF65-F5344CB8AC3E}">
        <p14:creationId xmlns:p14="http://schemas.microsoft.com/office/powerpoint/2010/main" val="197195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12</a:t>
            </a:fld>
            <a:endParaRPr lang="de-DE"/>
          </a:p>
        </p:txBody>
      </p:sp>
    </p:spTree>
    <p:extLst>
      <p:ext uri="{BB962C8B-B14F-4D97-AF65-F5344CB8AC3E}">
        <p14:creationId xmlns:p14="http://schemas.microsoft.com/office/powerpoint/2010/main" val="281482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13</a:t>
            </a:fld>
            <a:endParaRPr lang="de-DE"/>
          </a:p>
        </p:txBody>
      </p:sp>
    </p:spTree>
    <p:extLst>
      <p:ext uri="{BB962C8B-B14F-4D97-AF65-F5344CB8AC3E}">
        <p14:creationId xmlns:p14="http://schemas.microsoft.com/office/powerpoint/2010/main" val="3018923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14</a:t>
            </a:fld>
            <a:endParaRPr lang="de-DE"/>
          </a:p>
        </p:txBody>
      </p:sp>
    </p:spTree>
    <p:extLst>
      <p:ext uri="{BB962C8B-B14F-4D97-AF65-F5344CB8AC3E}">
        <p14:creationId xmlns:p14="http://schemas.microsoft.com/office/powerpoint/2010/main" val="106417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15</a:t>
            </a:fld>
            <a:endParaRPr lang="de-DE"/>
          </a:p>
        </p:txBody>
      </p:sp>
    </p:spTree>
    <p:extLst>
      <p:ext uri="{BB962C8B-B14F-4D97-AF65-F5344CB8AC3E}">
        <p14:creationId xmlns:p14="http://schemas.microsoft.com/office/powerpoint/2010/main" val="70762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16</a:t>
            </a:fld>
            <a:endParaRPr lang="de-DE"/>
          </a:p>
        </p:txBody>
      </p:sp>
    </p:spTree>
    <p:extLst>
      <p:ext uri="{BB962C8B-B14F-4D97-AF65-F5344CB8AC3E}">
        <p14:creationId xmlns:p14="http://schemas.microsoft.com/office/powerpoint/2010/main" val="328023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Sozialräumliche Segregation von Niedriglohnbeziehern in Berlin, Datenbasis 2009;</a:t>
            </a:r>
          </a:p>
          <a:p>
            <a:r>
              <a:rPr lang="de-DE" sz="1200" kern="1200" dirty="0" smtClean="0">
                <a:solidFill>
                  <a:schemeClr val="tx1"/>
                </a:solidFill>
                <a:effectLst/>
                <a:latin typeface="+mn-lt"/>
                <a:ea typeface="+mn-ea"/>
                <a:cs typeface="+mn-cs"/>
              </a:rPr>
              <a:t>Bezugsbasis: stadtspezifische Niedriglohnschwelle, 2/3 des Medianlohns. Sozialversicherungspflichtige Beschäftigte, Prozessdaten der Bundesagentur für Arbeit (Beschäftigtenstatistik).</a:t>
            </a:r>
          </a:p>
          <a:p>
            <a:endParaRPr lang="de-DE" dirty="0" smtClean="0"/>
          </a:p>
          <a:p>
            <a:r>
              <a:rPr lang="de-DE" sz="1200" kern="1200" dirty="0" smtClean="0">
                <a:solidFill>
                  <a:schemeClr val="tx1"/>
                </a:solidFill>
                <a:effectLst/>
                <a:latin typeface="+mn-lt"/>
                <a:ea typeface="+mn-ea"/>
                <a:cs typeface="+mn-cs"/>
              </a:rPr>
              <a:t>Geschlossene Flächen von mehreren Quadratkilometern, in denen mindestens jeder dritte Beschäftigte einen  Niedriglohn bezieht gibt es in Nord-Neukölln, Teile Kreuzbergs, Wedding/Gesundbrunnen und Marzahn. Dann noch weniger verdichtet in Spandau und Reinickendorf (Ost-Teil). Entgegen der Auffassung der IAB-Autoren, dass »die frühere Teilung der Stadt kaum noch zu erkennen (ist), gilt sowohl für Neukölln, Kreuzberg, Wedding, dass es sich um die ehemaligen </a:t>
            </a:r>
            <a:r>
              <a:rPr lang="de-DE" sz="1200" kern="1200" dirty="0" err="1" smtClean="0">
                <a:solidFill>
                  <a:schemeClr val="tx1"/>
                </a:solidFill>
                <a:effectLst/>
                <a:latin typeface="+mn-lt"/>
                <a:ea typeface="+mn-ea"/>
                <a:cs typeface="+mn-cs"/>
              </a:rPr>
              <a:t>westberliner</a:t>
            </a:r>
            <a:r>
              <a:rPr lang="de-DE" sz="1200" kern="1200" dirty="0" smtClean="0">
                <a:solidFill>
                  <a:schemeClr val="tx1"/>
                </a:solidFill>
                <a:effectLst/>
                <a:latin typeface="+mn-lt"/>
                <a:ea typeface="+mn-ea"/>
                <a:cs typeface="+mn-cs"/>
              </a:rPr>
              <a:t> Bezirke im schatten der Mauer handelt. Sie unterscheiden sich, so wiederum die IAB-Autoren, in ihrer sozialen Zusammensetzung von den anderen Gebieten: stärker multikulturell geprägt, niedriges Mietniveau, niedriges Lohnniveau in den zentrumsnah gelegenen Betrieben der Gastronomie usw. sowie der sozialen Dienstleistungen. In den anderen Gebieten, vor allem Spandau und Marzahn, Reinickendorf dominierten »die Verlierer der De-Industrialisierung Berlins« (S. 4.)</a:t>
            </a:r>
          </a:p>
          <a:p>
            <a:r>
              <a:rPr lang="de-DE" sz="1200" kern="1200" dirty="0" smtClean="0">
                <a:solidFill>
                  <a:schemeClr val="tx1"/>
                </a:solidFill>
                <a:effectLst/>
                <a:latin typeface="+mn-lt"/>
                <a:ea typeface="+mn-ea"/>
                <a:cs typeface="+mn-cs"/>
              </a:rPr>
              <a:t>Bei den untersuchten 13 Städten belegt Berlin nach Leipzig und Frankfurt den Platz mit dem dritthöchsten räumlichen Segregationsindex.</a:t>
            </a:r>
          </a:p>
          <a:p>
            <a:endParaRPr lang="de-DE" dirty="0" smtClean="0"/>
          </a:p>
          <a:p>
            <a:r>
              <a:rPr lang="de-DE" dirty="0" smtClean="0"/>
              <a:t>IAB KURZBERICHT 12/2014</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17</a:t>
            </a:fld>
            <a:endParaRPr lang="de-DE"/>
          </a:p>
        </p:txBody>
      </p:sp>
    </p:spTree>
    <p:extLst>
      <p:ext uri="{BB962C8B-B14F-4D97-AF65-F5344CB8AC3E}">
        <p14:creationId xmlns:p14="http://schemas.microsoft.com/office/powerpoint/2010/main" val="7540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18</a:t>
            </a:fld>
            <a:endParaRPr lang="de-DE"/>
          </a:p>
        </p:txBody>
      </p:sp>
    </p:spTree>
    <p:extLst>
      <p:ext uri="{BB962C8B-B14F-4D97-AF65-F5344CB8AC3E}">
        <p14:creationId xmlns:p14="http://schemas.microsoft.com/office/powerpoint/2010/main" val="3754488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Heiko </a:t>
            </a:r>
            <a:r>
              <a:rPr lang="de-DE" dirty="0" err="1" smtClean="0"/>
              <a:t>Geiling</a:t>
            </a:r>
            <a:r>
              <a:rPr lang="de-DE" baseline="0" dirty="0" smtClean="0"/>
              <a:t> zu Stadtsoziologie und lokale Politikforschung: „Doch richtet sich trotz aller Differenzen in den theoretischen und methodischen Zugängen zur Stadt das gemeinsame Erkenntnisinteresse auf die Erklärung des Verhältnisses von Gesellschaft und Politik. Denn nach wie vor stellt Stadt bzw. Großstadt einen herausragenden Ort der Vergesellschaftung dar und verkörpert damit die jeweilige Rationalität von Gesellschaft und ihrer sich wandelnden Strukturen und Beziehungsverhältnisse. Als Verkörperung sozialen Strukturwandels ist Stadt </a:t>
            </a:r>
            <a:r>
              <a:rPr lang="de-DE" baseline="0" dirty="0" err="1" smtClean="0"/>
              <a:t>gekenntzeichnet</a:t>
            </a:r>
            <a:r>
              <a:rPr lang="de-DE" baseline="0" dirty="0" smtClean="0"/>
              <a:t> von Differenzen, Ungleichzeitigkeiten und Widersprüchen, die als vielfältige Phänomene städtischen Lebens letztlich immer wieder auf den jeweiligen Status gesellschaftlich-politischer Entwicklung verweisen.“ S. 335</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19</a:t>
            </a:fld>
            <a:endParaRPr lang="de-DE"/>
          </a:p>
        </p:txBody>
      </p:sp>
    </p:spTree>
    <p:extLst>
      <p:ext uri="{BB962C8B-B14F-4D97-AF65-F5344CB8AC3E}">
        <p14:creationId xmlns:p14="http://schemas.microsoft.com/office/powerpoint/2010/main" val="213150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Cambria"/>
                <a:cs typeface="Cambria"/>
              </a:rPr>
              <a:t>Ab 2006 wächst das Jahres-Arbeitsvolumen in Berlin. Auch 2009 sinkt es nur leicht (-0,6%; </a:t>
            </a:r>
            <a:r>
              <a:rPr lang="de-DE" dirty="0" err="1" smtClean="0">
                <a:latin typeface="Cambria"/>
                <a:cs typeface="Cambria"/>
              </a:rPr>
              <a:t>Ba-Wü</a:t>
            </a:r>
            <a:r>
              <a:rPr lang="de-DE" dirty="0" smtClean="0">
                <a:latin typeface="Cambria"/>
                <a:cs typeface="Cambria"/>
              </a:rPr>
              <a:t>: -5,4%; D: -3,1%), von 2008 bis 2014: +6,1%, höchster Anstieg in D (+0,9%; </a:t>
            </a:r>
            <a:r>
              <a:rPr lang="de-DE" dirty="0" err="1" smtClean="0">
                <a:latin typeface="Cambria"/>
                <a:cs typeface="Cambria"/>
              </a:rPr>
              <a:t>Ba-Wü</a:t>
            </a:r>
            <a:r>
              <a:rPr lang="de-DE" dirty="0" smtClean="0">
                <a:latin typeface="Cambria"/>
                <a:cs typeface="Cambria"/>
              </a:rPr>
              <a:t> +0,7%, in den Bundesländern um Berlin sinkt es)</a:t>
            </a:r>
          </a:p>
          <a:p>
            <a:endParaRPr lang="de-DE" dirty="0" smtClean="0">
              <a:latin typeface="Cambria"/>
            </a:endParaRPr>
          </a:p>
          <a:p>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2</a:t>
            </a:fld>
            <a:endParaRPr lang="de-DE"/>
          </a:p>
        </p:txBody>
      </p:sp>
    </p:spTree>
    <p:extLst>
      <p:ext uri="{BB962C8B-B14F-4D97-AF65-F5344CB8AC3E}">
        <p14:creationId xmlns:p14="http://schemas.microsoft.com/office/powerpoint/2010/main" val="37041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20</a:t>
            </a:fld>
            <a:endParaRPr lang="de-DE"/>
          </a:p>
        </p:txBody>
      </p:sp>
    </p:spTree>
    <p:extLst>
      <p:ext uri="{BB962C8B-B14F-4D97-AF65-F5344CB8AC3E}">
        <p14:creationId xmlns:p14="http://schemas.microsoft.com/office/powerpoint/2010/main" val="263328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Zum Begriff „ urbaner Gesamtarbeiter“:</a:t>
            </a:r>
          </a:p>
          <a:p>
            <a:r>
              <a:rPr lang="de-DE" sz="1200" kern="1200" dirty="0" smtClean="0">
                <a:solidFill>
                  <a:schemeClr val="tx1"/>
                </a:solidFill>
                <a:effectLst/>
                <a:latin typeface="+mn-lt"/>
                <a:ea typeface="+mn-ea"/>
                <a:cs typeface="+mn-cs"/>
              </a:rPr>
              <a:t>„Stadt“ als ganzheitliches soziales Gebilde, welches a) getrennt ist von den unmittelbaren Produktionsmitteln (Nahrung, Rohstoff) und beständig arbeitsteilig </a:t>
            </a:r>
            <a:r>
              <a:rPr lang="de-DE" sz="1200" kern="1200" dirty="0" err="1" smtClean="0">
                <a:solidFill>
                  <a:schemeClr val="tx1"/>
                </a:solidFill>
                <a:effectLst/>
                <a:latin typeface="+mn-lt"/>
                <a:ea typeface="+mn-ea"/>
                <a:cs typeface="+mn-cs"/>
              </a:rPr>
              <a:t>re</a:t>
            </a:r>
            <a:r>
              <a:rPr lang="de-DE" sz="1200" kern="1200" dirty="0" smtClean="0">
                <a:solidFill>
                  <a:schemeClr val="tx1"/>
                </a:solidFill>
                <a:effectLst/>
                <a:latin typeface="+mn-lt"/>
                <a:ea typeface="+mn-ea"/>
                <a:cs typeface="+mn-cs"/>
              </a:rPr>
              <a:t>-produziert wird. In der Stadt hat jeder und jede einen Platz, unabhängig davon, ob er unmittelbar nützlich, produktiv oder werteschaffend ist, er ist Teil eines sozialen Organismus. Auf diese Totalität bezieht sich der Kunstbegriff „urbaner Gesamtarbeiter“ und geht somit weit über den Begriff der „gesellschaftlichen Gesamtarbeit“ hinaus.</a:t>
            </a:r>
          </a:p>
          <a:p>
            <a:r>
              <a:rPr lang="de-DE" sz="1200" kern="1200" dirty="0" smtClean="0">
                <a:solidFill>
                  <a:schemeClr val="tx1"/>
                </a:solidFill>
                <a:effectLst/>
                <a:latin typeface="+mn-lt"/>
                <a:ea typeface="+mn-ea"/>
                <a:cs typeface="+mn-cs"/>
              </a:rPr>
              <a:t>Der Begriff richtet sich in Analogie zu Marx gegen die Grenzen der sinnlichen Wahrnehmung und spontaner Vorurteile über die gesellschaftliche Wertigkeit bestimmter Tätigkeiten und besteht darauf, dass jeder seinen Platz hat. Primär geht es also um ein „praktisch relevantes Zusammenhangsdenken“ (HKWM).</a:t>
            </a:r>
          </a:p>
          <a:p>
            <a:r>
              <a:rPr lang="de-DE" sz="1200" kern="1200" dirty="0" smtClean="0">
                <a:solidFill>
                  <a:schemeClr val="tx1"/>
                </a:solidFill>
                <a:effectLst/>
                <a:latin typeface="+mn-lt"/>
                <a:ea typeface="+mn-ea"/>
                <a:cs typeface="+mn-cs"/>
              </a:rPr>
              <a:t>Beispiel: Pfandflaschensammler</a:t>
            </a:r>
          </a:p>
          <a:p>
            <a:r>
              <a:rPr lang="de-DE" sz="1200" kern="1200" dirty="0" err="1" smtClean="0">
                <a:solidFill>
                  <a:schemeClr val="tx1"/>
                </a:solidFill>
                <a:effectLst/>
                <a:latin typeface="+mn-lt"/>
                <a:ea typeface="+mn-ea"/>
                <a:cs typeface="+mn-cs"/>
              </a:rPr>
              <a:t>Darüberhinaus</a:t>
            </a:r>
            <a:r>
              <a:rPr lang="de-DE" sz="1200" kern="1200" dirty="0" smtClean="0">
                <a:solidFill>
                  <a:schemeClr val="tx1"/>
                </a:solidFill>
                <a:effectLst/>
                <a:latin typeface="+mn-lt"/>
                <a:ea typeface="+mn-ea"/>
                <a:cs typeface="+mn-cs"/>
              </a:rPr>
              <a:t> 1: Denken von der Reproduktion des Gebildes Stadt, nicht von der Reproduktion des Kapitals her.</a:t>
            </a:r>
          </a:p>
          <a:p>
            <a:r>
              <a:rPr lang="de-DE" sz="1200" kern="1200" dirty="0" err="1" smtClean="0">
                <a:solidFill>
                  <a:schemeClr val="tx1"/>
                </a:solidFill>
                <a:effectLst/>
                <a:latin typeface="+mn-lt"/>
                <a:ea typeface="+mn-ea"/>
                <a:cs typeface="+mn-cs"/>
              </a:rPr>
              <a:t>Darüberhinaus</a:t>
            </a:r>
            <a:r>
              <a:rPr lang="de-DE" sz="1200" kern="1200" dirty="0" smtClean="0">
                <a:solidFill>
                  <a:schemeClr val="tx1"/>
                </a:solidFill>
                <a:effectLst/>
                <a:latin typeface="+mn-lt"/>
                <a:ea typeface="+mn-ea"/>
                <a:cs typeface="+mn-cs"/>
              </a:rPr>
              <a:t> 2: Umwälzung der Produktivkräfte macht die Stadt zum Betrieb/Produktionsort; digitales Arbeiten von überall; kreative Reize (SAP) des sozialen Stadtraums.</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Schichten des urbanen Gesamtarbeiters</a:t>
            </a:r>
          </a:p>
          <a:p>
            <a:r>
              <a:rPr lang="de-DE" sz="1200" kern="1200" dirty="0" smtClean="0">
                <a:solidFill>
                  <a:schemeClr val="tx1"/>
                </a:solidFill>
                <a:effectLst/>
                <a:latin typeface="+mn-lt"/>
                <a:ea typeface="+mn-ea"/>
                <a:cs typeface="+mn-cs"/>
              </a:rPr>
              <a:t>die dokumentierte unmittelbare wertsetzende bezahlte Arbeit: direkt erfasst (sozialversicherungspflichtige Beschäftigung, unmittelbare Sozialstaatlichkeit) (Beschäftigtenstatistik) , die indirekt erfasste wertsetzende Arbeit (Selbständige, mithelfende Familienangehörige, sonstige Arbeitnehmer (Steuern, Gewerbeanmeldungen usw.) (Erwerbstätigenstatistik)</a:t>
            </a:r>
          </a:p>
          <a:p>
            <a:r>
              <a:rPr lang="de-DE" sz="1200" kern="1200" dirty="0" smtClean="0">
                <a:solidFill>
                  <a:schemeClr val="tx1"/>
                </a:solidFill>
                <a:effectLst/>
                <a:latin typeface="+mn-lt"/>
                <a:ea typeface="+mn-ea"/>
                <a:cs typeface="+mn-cs"/>
              </a:rPr>
              <a:t>die </a:t>
            </a:r>
            <a:r>
              <a:rPr lang="de-DE" sz="1200" kern="1200" dirty="0" err="1" smtClean="0">
                <a:solidFill>
                  <a:schemeClr val="tx1"/>
                </a:solidFill>
                <a:effectLst/>
                <a:latin typeface="+mn-lt"/>
                <a:ea typeface="+mn-ea"/>
                <a:cs typeface="+mn-cs"/>
              </a:rPr>
              <a:t>undokumentierte</a:t>
            </a:r>
            <a:r>
              <a:rPr lang="de-DE" sz="1200" kern="1200" dirty="0" smtClean="0">
                <a:solidFill>
                  <a:schemeClr val="tx1"/>
                </a:solidFill>
                <a:effectLst/>
                <a:latin typeface="+mn-lt"/>
                <a:ea typeface="+mn-ea"/>
                <a:cs typeface="+mn-cs"/>
              </a:rPr>
              <a:t> (wertsetzende) bezahlte Arbeit: illegale Arbeit/Schwarzarbeit, bestimmte Tagelöhner, auch </a:t>
            </a:r>
            <a:r>
              <a:rPr lang="de-DE" sz="1200" kern="1200" dirty="0" err="1" smtClean="0">
                <a:solidFill>
                  <a:schemeClr val="tx1"/>
                </a:solidFill>
                <a:effectLst/>
                <a:latin typeface="+mn-lt"/>
                <a:ea typeface="+mn-ea"/>
                <a:cs typeface="+mn-cs"/>
              </a:rPr>
              <a:t>clickworker</a:t>
            </a:r>
            <a:r>
              <a:rPr lang="de-DE" sz="1200" kern="1200" dirty="0" smtClean="0">
                <a:solidFill>
                  <a:schemeClr val="tx1"/>
                </a:solidFill>
                <a:effectLst/>
                <a:latin typeface="+mn-lt"/>
                <a:ea typeface="+mn-ea"/>
                <a:cs typeface="+mn-cs"/>
              </a:rPr>
              <a:t>, Prostitution, (</a:t>
            </a:r>
            <a:r>
              <a:rPr lang="de-DE" sz="1200" kern="1200" dirty="0" err="1" smtClean="0">
                <a:solidFill>
                  <a:schemeClr val="tx1"/>
                </a:solidFill>
                <a:effectLst/>
                <a:latin typeface="+mn-lt"/>
                <a:ea typeface="+mn-ea"/>
                <a:cs typeface="+mn-cs"/>
              </a:rPr>
              <a:t>migrantische</a:t>
            </a:r>
            <a:r>
              <a:rPr lang="de-DE" sz="1200" kern="1200" dirty="0" smtClean="0">
                <a:solidFill>
                  <a:schemeClr val="tx1"/>
                </a:solidFill>
                <a:effectLst/>
                <a:latin typeface="+mn-lt"/>
                <a:ea typeface="+mn-ea"/>
                <a:cs typeface="+mn-cs"/>
              </a:rPr>
              <a:t>) Familienökonomie/Subsistenzökonomie.</a:t>
            </a:r>
          </a:p>
          <a:p>
            <a:r>
              <a:rPr lang="de-DE" sz="1200" kern="1200" dirty="0" smtClean="0">
                <a:solidFill>
                  <a:schemeClr val="tx1"/>
                </a:solidFill>
                <a:effectLst/>
                <a:latin typeface="+mn-lt"/>
                <a:ea typeface="+mn-ea"/>
                <a:cs typeface="+mn-cs"/>
              </a:rPr>
              <a:t>Grauzonen zwischen beiden</a:t>
            </a:r>
          </a:p>
          <a:p>
            <a:r>
              <a:rPr lang="de-DE" sz="1200" kern="1200" dirty="0" smtClean="0">
                <a:solidFill>
                  <a:schemeClr val="tx1"/>
                </a:solidFill>
                <a:effectLst/>
                <a:latin typeface="+mn-lt"/>
                <a:ea typeface="+mn-ea"/>
                <a:cs typeface="+mn-cs"/>
              </a:rPr>
              <a:t>Die Konsumtionsarbeit (z.B. Externalisierung betrieblicher Ablaufe auf Kunden bzw. Bürger) und die Reproduktionsarbeit oder aber: die Zeit, die für die Beschaffung und Zubereitung der Reproduktionsmittel benötigt wird</a:t>
            </a:r>
          </a:p>
          <a:p>
            <a:r>
              <a:rPr lang="de-DE" sz="1200" kern="1200" dirty="0" smtClean="0">
                <a:solidFill>
                  <a:schemeClr val="tx1"/>
                </a:solidFill>
                <a:effectLst/>
                <a:latin typeface="+mn-lt"/>
                <a:ea typeface="+mn-ea"/>
                <a:cs typeface="+mn-cs"/>
              </a:rPr>
              <a:t>HKWM 5, 2001, Spalten 414-428: Gesamtarbeiter:</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Quer zu horizontalen und vertikalen, </a:t>
            </a:r>
            <a:r>
              <a:rPr lang="de-DE" sz="1200" u="sng" kern="1200" dirty="0" smtClean="0">
                <a:solidFill>
                  <a:schemeClr val="tx1"/>
                </a:solidFill>
                <a:effectLst/>
                <a:latin typeface="+mn-lt"/>
                <a:ea typeface="+mn-ea"/>
                <a:cs typeface="+mn-cs"/>
                <a:hlinkClick r:id="rId3" tooltip="a:arbeitsteilung"/>
              </a:rPr>
              <a:t>arbeitsteiligen</a:t>
            </a:r>
            <a:r>
              <a:rPr lang="de-DE" sz="1200" kern="1200" dirty="0" smtClean="0">
                <a:solidFill>
                  <a:schemeClr val="tx1"/>
                </a:solidFill>
                <a:effectLst/>
                <a:latin typeface="+mn-lt"/>
                <a:ea typeface="+mn-ea"/>
                <a:cs typeface="+mn-cs"/>
              </a:rPr>
              <a:t> und </a:t>
            </a:r>
            <a:r>
              <a:rPr lang="de-DE" sz="1200" u="sng" kern="1200" dirty="0" smtClean="0">
                <a:solidFill>
                  <a:schemeClr val="tx1"/>
                </a:solidFill>
                <a:effectLst/>
                <a:latin typeface="+mn-lt"/>
                <a:ea typeface="+mn-ea"/>
                <a:cs typeface="+mn-cs"/>
                <a:hlinkClick r:id="rId4" tooltip="h:hierarchie_antihierarchie"/>
              </a:rPr>
              <a:t>hierarchischen</a:t>
            </a:r>
            <a:r>
              <a:rPr lang="de-DE" sz="1200" kern="1200" dirty="0" smtClean="0">
                <a:solidFill>
                  <a:schemeClr val="tx1"/>
                </a:solidFill>
                <a:effectLst/>
                <a:latin typeface="+mn-lt"/>
                <a:ea typeface="+mn-ea"/>
                <a:cs typeface="+mn-cs"/>
              </a:rPr>
              <a:t> Spaltungen und raum-zeitlichen Trennungen führt Marx den Begriff des G ein als Bezeichnung des kollektiven Akteurs der in privaten Schranken vergesellschafteten </a:t>
            </a:r>
            <a:r>
              <a:rPr lang="de-DE" sz="1200" u="sng" kern="1200" dirty="0" smtClean="0">
                <a:solidFill>
                  <a:schemeClr val="tx1"/>
                </a:solidFill>
                <a:effectLst/>
                <a:latin typeface="+mn-lt"/>
                <a:ea typeface="+mn-ea"/>
                <a:cs typeface="+mn-cs"/>
                <a:hlinkClick r:id="rId5" tooltip="a:arbeit"/>
              </a:rPr>
              <a:t>Arbeit</a:t>
            </a:r>
            <a:r>
              <a:rPr lang="de-DE" sz="1200" kern="1200" dirty="0" smtClean="0">
                <a:solidFill>
                  <a:schemeClr val="tx1"/>
                </a:solidFill>
                <a:effectLst/>
                <a:latin typeface="+mn-lt"/>
                <a:ea typeface="+mn-ea"/>
                <a:cs typeface="+mn-cs"/>
              </a:rPr>
              <a:t>. Als »Gedankenkonkretum« (…) hält der Begriff dazu an, Grenzen der sinnlichen Wahrnehmung und spontane Vorurteile (etwa der in der </a:t>
            </a:r>
            <a:r>
              <a:rPr lang="de-DE" sz="1200" u="sng" kern="1200" dirty="0" smtClean="0">
                <a:solidFill>
                  <a:schemeClr val="tx1"/>
                </a:solidFill>
                <a:effectLst/>
                <a:latin typeface="+mn-lt"/>
                <a:ea typeface="+mn-ea"/>
                <a:cs typeface="+mn-cs"/>
                <a:hlinkClick r:id="rId6" tooltip="a:arbeiterbewegung"/>
              </a:rPr>
              <a:t>Arbeiterbewegung</a:t>
            </a:r>
            <a:r>
              <a:rPr lang="de-DE" sz="1200" kern="1200" dirty="0" smtClean="0">
                <a:solidFill>
                  <a:schemeClr val="tx1"/>
                </a:solidFill>
                <a:effectLst/>
                <a:latin typeface="+mn-lt"/>
                <a:ea typeface="+mn-ea"/>
                <a:cs typeface="+mn-cs"/>
              </a:rPr>
              <a:t> verbreiteten </a:t>
            </a:r>
            <a:r>
              <a:rPr lang="de-DE" sz="1200" u="sng" kern="1200" dirty="0" smtClean="0">
                <a:solidFill>
                  <a:schemeClr val="tx1"/>
                </a:solidFill>
                <a:effectLst/>
                <a:latin typeface="+mn-lt"/>
                <a:ea typeface="+mn-ea"/>
                <a:cs typeface="+mn-cs"/>
                <a:hlinkClick r:id="rId7" tooltip="i:intellektuellenfeindschaft"/>
              </a:rPr>
              <a:t>Intellektuellenfeindschaft</a:t>
            </a:r>
            <a:r>
              <a:rPr lang="de-DE" sz="1200" kern="1200" dirty="0" smtClean="0">
                <a:solidFill>
                  <a:schemeClr val="tx1"/>
                </a:solidFill>
                <a:effectLst/>
                <a:latin typeface="+mn-lt"/>
                <a:ea typeface="+mn-ea"/>
                <a:cs typeface="+mn-cs"/>
              </a:rPr>
              <a:t>) zu überwinden. Z.B. kann der Begriff des produktiven Arbeiters bei entwickelter gesellschaftlicher Stufenleiter der Produktion nicht ohne den des G gedacht werden. »Um produktiv zu arbeiten, ist es nun nicht mehr nötig, selbst Hand anzulegen; es genügt, Organ des G zu sein, irgendeine seiner Unterfunktionen zu </a:t>
            </a:r>
            <a:r>
              <a:rPr lang="de-DE" sz="1200" kern="1200" dirty="0" err="1" smtClean="0">
                <a:solidFill>
                  <a:schemeClr val="tx1"/>
                </a:solidFill>
                <a:effectLst/>
                <a:latin typeface="+mn-lt"/>
                <a:ea typeface="+mn-ea"/>
                <a:cs typeface="+mn-cs"/>
              </a:rPr>
              <a:t>vollziehn</a:t>
            </a:r>
            <a:r>
              <a:rPr lang="de-DE" sz="1200" kern="1200" dirty="0" smtClean="0">
                <a:solidFill>
                  <a:schemeClr val="tx1"/>
                </a:solidFill>
                <a:effectLst/>
                <a:latin typeface="+mn-lt"/>
                <a:ea typeface="+mn-ea"/>
                <a:cs typeface="+mn-cs"/>
              </a:rPr>
              <a:t>.« (…) Auch das Verhältnis von </a:t>
            </a:r>
            <a:r>
              <a:rPr lang="de-DE" sz="1200" u="sng" kern="1200" dirty="0" smtClean="0">
                <a:solidFill>
                  <a:schemeClr val="tx1"/>
                </a:solidFill>
                <a:effectLst/>
                <a:latin typeface="+mn-lt"/>
                <a:ea typeface="+mn-ea"/>
                <a:cs typeface="+mn-cs"/>
                <a:hlinkClick r:id="rId8" tooltip="g:geistige_und_koerperliche_arbeit"/>
              </a:rPr>
              <a:t>körperlicher und geistiger Arbeit</a:t>
            </a:r>
            <a:r>
              <a:rPr lang="de-DE" sz="1200" kern="1200" dirty="0" smtClean="0">
                <a:solidFill>
                  <a:schemeClr val="tx1"/>
                </a:solidFill>
                <a:effectLst/>
                <a:latin typeface="+mn-lt"/>
                <a:ea typeface="+mn-ea"/>
                <a:cs typeface="+mn-cs"/>
              </a:rPr>
              <a:t>, die sich »bis zum feindlichen Gegensatz« scheiden (ebd.), kann nicht ohne diesen Begriff gefasst werden. Bestimmte Funktionen, die als ›Dienstleistung‹ aufgefasst zu werden pflegen, erweisen sich als Teilfunktionen des G. Im transnationalen High-Tech-Kapitalismus, in dem bei oberflächlicher Betrachtung die </a:t>
            </a:r>
            <a:r>
              <a:rPr lang="de-DE" sz="1200" u="sng" kern="1200" dirty="0" smtClean="0">
                <a:solidFill>
                  <a:schemeClr val="tx1"/>
                </a:solidFill>
                <a:effectLst/>
                <a:latin typeface="+mn-lt"/>
                <a:ea typeface="+mn-ea"/>
                <a:cs typeface="+mn-cs"/>
                <a:hlinkClick r:id="rId9" tooltip="a:arbeiterklasse"/>
              </a:rPr>
              <a:t>Arbeiterklasse</a:t>
            </a:r>
            <a:r>
              <a:rPr lang="de-DE" sz="1200" kern="1200" dirty="0" smtClean="0">
                <a:solidFill>
                  <a:schemeClr val="tx1"/>
                </a:solidFill>
                <a:effectLst/>
                <a:latin typeface="+mn-lt"/>
                <a:ea typeface="+mn-ea"/>
                <a:cs typeface="+mn-cs"/>
              </a:rPr>
              <a:t> verloren gegangen ist, orientiert das Konzept auf ein praktisch relevantes Zusammenhangsdenken, in dem sich der disperse G neu zusammennimmt, tendenziell als weltweit tätiges Subjekt der »universellen Arbeit« (…). </a:t>
            </a:r>
          </a:p>
          <a:p>
            <a:endParaRPr lang="de-DE" dirty="0" smtClean="0">
              <a:latin typeface="Cambria"/>
            </a:endParaRPr>
          </a:p>
          <a:p>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3</a:t>
            </a:fld>
            <a:endParaRPr lang="de-DE"/>
          </a:p>
        </p:txBody>
      </p:sp>
    </p:spTree>
    <p:extLst>
      <p:ext uri="{BB962C8B-B14F-4D97-AF65-F5344CB8AC3E}">
        <p14:creationId xmlns:p14="http://schemas.microsoft.com/office/powerpoint/2010/main" val="416965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Cambria"/>
                <a:cs typeface="Cambria"/>
              </a:rPr>
              <a:t>Bedeutung der Haushalte und der Haushaltsstrategien:</a:t>
            </a:r>
            <a:r>
              <a:rPr lang="de-DE" baseline="0" dirty="0" smtClean="0">
                <a:latin typeface="Cambria"/>
                <a:cs typeface="Cambria"/>
              </a:rPr>
              <a:t> kleinste Einheit</a:t>
            </a:r>
            <a:endParaRPr lang="de-DE" dirty="0" smtClean="0">
              <a:latin typeface="Cambria"/>
              <a:cs typeface="Cambria"/>
            </a:endParaRPr>
          </a:p>
          <a:p>
            <a:endParaRPr lang="de-DE" dirty="0" smtClean="0">
              <a:latin typeface="Cambria"/>
            </a:endParaRPr>
          </a:p>
          <a:p>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4</a:t>
            </a:fld>
            <a:endParaRPr lang="de-DE"/>
          </a:p>
        </p:txBody>
      </p:sp>
    </p:spTree>
    <p:extLst>
      <p:ext uri="{BB962C8B-B14F-4D97-AF65-F5344CB8AC3E}">
        <p14:creationId xmlns:p14="http://schemas.microsoft.com/office/powerpoint/2010/main" val="235811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Rückgang bei Arbeitnehmern in Berlin 2005: 91.1; 2006 : 91.7,</a:t>
            </a:r>
            <a:r>
              <a:rPr lang="de-DE" baseline="0" dirty="0" smtClean="0"/>
              <a:t> seit dem Anstieg, aber erstmals 2012 über dem Niveau von 2000. </a:t>
            </a:r>
          </a:p>
          <a:p>
            <a:endParaRPr lang="de-DE" baseline="0" dirty="0" smtClean="0"/>
          </a:p>
          <a:p>
            <a:r>
              <a:rPr lang="de-DE" baseline="0" dirty="0" smtClean="0"/>
              <a:t>Selbstständig 2000: 168.600; 2005: 207.900; 2013: 243.800 - ein Plus von ca. 50%)</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5</a:t>
            </a:fld>
            <a:endParaRPr lang="de-DE"/>
          </a:p>
        </p:txBody>
      </p:sp>
    </p:spTree>
    <p:extLst>
      <p:ext uri="{BB962C8B-B14F-4D97-AF65-F5344CB8AC3E}">
        <p14:creationId xmlns:p14="http://schemas.microsoft.com/office/powerpoint/2010/main" val="241412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Cambria"/>
                <a:cs typeface="Cambria"/>
              </a:rPr>
              <a:t>Ab 2006 wächst das Jahres-Arbeitsvolumen in Berlin. Auch 2009 sinkt es nur leicht (-0,6%; </a:t>
            </a:r>
            <a:r>
              <a:rPr lang="de-DE" dirty="0" err="1" smtClean="0">
                <a:latin typeface="Cambria"/>
                <a:cs typeface="Cambria"/>
              </a:rPr>
              <a:t>Ba-Wü</a:t>
            </a:r>
            <a:r>
              <a:rPr lang="de-DE" dirty="0" smtClean="0">
                <a:latin typeface="Cambria"/>
                <a:cs typeface="Cambria"/>
              </a:rPr>
              <a:t>: -5,4%; D: -3,1%), von 2008 bis 2014: +6,1%, höchster Anstieg in D (+0,9%; </a:t>
            </a:r>
            <a:r>
              <a:rPr lang="de-DE" dirty="0" err="1" smtClean="0">
                <a:latin typeface="Cambria"/>
                <a:cs typeface="Cambria"/>
              </a:rPr>
              <a:t>Ba-Wü</a:t>
            </a:r>
            <a:r>
              <a:rPr lang="de-DE" dirty="0" smtClean="0">
                <a:latin typeface="Cambria"/>
                <a:cs typeface="Cambria"/>
              </a:rPr>
              <a:t> +0,7%, in den Bundesländern um Berlin sinkt es)</a:t>
            </a:r>
          </a:p>
          <a:p>
            <a:endParaRPr lang="de-DE" dirty="0" smtClean="0">
              <a:latin typeface="Cambria"/>
            </a:endParaRPr>
          </a:p>
          <a:p>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6</a:t>
            </a:fld>
            <a:endParaRPr lang="de-DE"/>
          </a:p>
        </p:txBody>
      </p:sp>
    </p:spTree>
    <p:extLst>
      <p:ext uri="{BB962C8B-B14F-4D97-AF65-F5344CB8AC3E}">
        <p14:creationId xmlns:p14="http://schemas.microsoft.com/office/powerpoint/2010/main" val="414872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Cambria"/>
                <a:cs typeface="Cambria"/>
              </a:rPr>
              <a:t>Ab 2006 wächst das Jahres-Arbeitsvolumen in Berlin. Auch 2009 sinkt es nur leicht (-0,6%; </a:t>
            </a:r>
            <a:r>
              <a:rPr lang="de-DE" dirty="0" err="1" smtClean="0">
                <a:latin typeface="Cambria"/>
                <a:cs typeface="Cambria"/>
              </a:rPr>
              <a:t>Ba-Wü</a:t>
            </a:r>
            <a:r>
              <a:rPr lang="de-DE" dirty="0" smtClean="0">
                <a:latin typeface="Cambria"/>
                <a:cs typeface="Cambria"/>
              </a:rPr>
              <a:t>: -5,4%; D: -3,1%), von 2008 bis 2014: +6,1%, höchster Anstieg in D (+0,9%; </a:t>
            </a:r>
            <a:r>
              <a:rPr lang="de-DE" dirty="0" err="1" smtClean="0">
                <a:latin typeface="Cambria"/>
                <a:cs typeface="Cambria"/>
              </a:rPr>
              <a:t>Ba-Wü</a:t>
            </a:r>
            <a:r>
              <a:rPr lang="de-DE" dirty="0" smtClean="0">
                <a:latin typeface="Cambria"/>
                <a:cs typeface="Cambria"/>
              </a:rPr>
              <a:t> +0,7%, in den Bundesländern um Berlin sinkt es)</a:t>
            </a:r>
          </a:p>
          <a:p>
            <a:endParaRPr lang="de-DE" dirty="0" smtClean="0">
              <a:latin typeface="Cambria"/>
            </a:endParaRPr>
          </a:p>
          <a:p>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7</a:t>
            </a:fld>
            <a:endParaRPr lang="de-DE"/>
          </a:p>
        </p:txBody>
      </p:sp>
    </p:spTree>
    <p:extLst>
      <p:ext uri="{BB962C8B-B14F-4D97-AF65-F5344CB8AC3E}">
        <p14:creationId xmlns:p14="http://schemas.microsoft.com/office/powerpoint/2010/main" val="361714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8</a:t>
            </a:fld>
            <a:endParaRPr lang="de-DE"/>
          </a:p>
        </p:txBody>
      </p:sp>
    </p:spTree>
    <p:extLst>
      <p:ext uri="{BB962C8B-B14F-4D97-AF65-F5344CB8AC3E}">
        <p14:creationId xmlns:p14="http://schemas.microsoft.com/office/powerpoint/2010/main" val="109533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r>
              <a:rPr lang="de-DE" smtClean="0"/>
              <a:t>12.12.14</a:t>
            </a:r>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F0E7321F-C98C-804E-9F45-F47AC47CA64D}" type="slidenum">
              <a:rPr lang="de-DE" smtClean="0"/>
              <a:t>9</a:t>
            </a:fld>
            <a:endParaRPr lang="de-DE"/>
          </a:p>
        </p:txBody>
      </p:sp>
    </p:spTree>
    <p:extLst>
      <p:ext uri="{BB962C8B-B14F-4D97-AF65-F5344CB8AC3E}">
        <p14:creationId xmlns:p14="http://schemas.microsoft.com/office/powerpoint/2010/main" val="130521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922626D4-AF76-B34E-A4E9-4A44F9AF8AB1}" type="datetime1">
              <a:rPr lang="de-DE" smtClean="0"/>
              <a:t>07.10.2015</a:t>
            </a:fld>
            <a:endParaRPr lang="en-US" dirty="0"/>
          </a:p>
        </p:txBody>
      </p:sp>
      <p:sp>
        <p:nvSpPr>
          <p:cNvPr id="5" name="Fußzeilenplatzhalter 4"/>
          <p:cNvSpPr>
            <a:spLocks noGrp="1"/>
          </p:cNvSpPr>
          <p:nvPr>
            <p:ph type="ftr" sz="quarter" idx="11"/>
          </p:nvPr>
        </p:nvSpPr>
        <p:spPr/>
        <p:txBody>
          <a:bodyPr/>
          <a:lstStyle/>
          <a:p>
            <a:r>
              <a:rPr lang="en-US" smtClean="0"/>
              <a:t>Horst Kahrs</a:t>
            </a:r>
            <a:endParaRPr lang="en-US"/>
          </a:p>
        </p:txBody>
      </p:sp>
      <p:sp>
        <p:nvSpPr>
          <p:cNvPr id="6" name="Foliennummernplatzhalter 5"/>
          <p:cNvSpPr>
            <a:spLocks noGrp="1"/>
          </p:cNvSpPr>
          <p:nvPr>
            <p:ph type="sldNum" sz="quarter" idx="12"/>
          </p:nvPr>
        </p:nvSpPr>
        <p:spPr/>
        <p:txBody>
          <a:bodyPr/>
          <a:lstStyle/>
          <a:p>
            <a:fld id="{FA84A37A-AFC2-4A01-80A1-FC20F2C0D5BB}" type="slidenum">
              <a:rPr lang="en-US" smtClean="0"/>
              <a:pPr/>
              <a:t>‹Nr.›</a:t>
            </a:fld>
            <a:endParaRPr lang="en-US" dirty="0"/>
          </a:p>
        </p:txBody>
      </p:sp>
    </p:spTree>
    <p:extLst>
      <p:ext uri="{BB962C8B-B14F-4D97-AF65-F5344CB8AC3E}">
        <p14:creationId xmlns:p14="http://schemas.microsoft.com/office/powerpoint/2010/main" val="302629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D89F552-AC9C-034F-9AB4-64161D7B1DC8}" type="datetime1">
              <a:rPr lang="de-DE" smtClean="0"/>
              <a:t>07.10.2015</a:t>
            </a:fld>
            <a:endParaRPr lang="en-US"/>
          </a:p>
        </p:txBody>
      </p:sp>
      <p:sp>
        <p:nvSpPr>
          <p:cNvPr id="5" name="Fußzeilenplatzhalter 4"/>
          <p:cNvSpPr>
            <a:spLocks noGrp="1"/>
          </p:cNvSpPr>
          <p:nvPr>
            <p:ph type="ftr" sz="quarter" idx="11"/>
          </p:nvPr>
        </p:nvSpPr>
        <p:spPr/>
        <p:txBody>
          <a:bodyPr/>
          <a:lstStyle/>
          <a:p>
            <a:r>
              <a:rPr lang="en-US" smtClean="0"/>
              <a:t>Horst Kahrs</a:t>
            </a:r>
            <a:endParaRPr lang="en-US"/>
          </a:p>
        </p:txBody>
      </p:sp>
      <p:sp>
        <p:nvSpPr>
          <p:cNvPr id="6" name="Foliennummernplatzhalter 5"/>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381650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4273E2A-6AD8-454F-AFED-5D250D14F7E2}" type="datetime1">
              <a:rPr lang="de-DE" smtClean="0"/>
              <a:t>07.10.2015</a:t>
            </a:fld>
            <a:endParaRPr lang="en-US" dirty="0"/>
          </a:p>
        </p:txBody>
      </p:sp>
      <p:sp>
        <p:nvSpPr>
          <p:cNvPr id="5" name="Fußzeilenplatzhalter 4"/>
          <p:cNvSpPr>
            <a:spLocks noGrp="1"/>
          </p:cNvSpPr>
          <p:nvPr>
            <p:ph type="ftr" sz="quarter" idx="11"/>
          </p:nvPr>
        </p:nvSpPr>
        <p:spPr/>
        <p:txBody>
          <a:bodyPr/>
          <a:lstStyle/>
          <a:p>
            <a:r>
              <a:rPr lang="en-US" smtClean="0"/>
              <a:t>Horst Kahrs</a:t>
            </a:r>
            <a:endParaRPr lang="en-US" dirty="0"/>
          </a:p>
        </p:txBody>
      </p:sp>
      <p:sp>
        <p:nvSpPr>
          <p:cNvPr id="6" name="Foliennummernplatzhalter 5"/>
          <p:cNvSpPr>
            <a:spLocks noGrp="1"/>
          </p:cNvSpPr>
          <p:nvPr>
            <p:ph type="sldNum" sz="quarter" idx="12"/>
          </p:nvPr>
        </p:nvSpPr>
        <p:spPr/>
        <p:txBody>
          <a:bodyPr/>
          <a:lstStyle/>
          <a:p>
            <a:fld id="{FA84A37A-AFC2-4A01-80A1-FC20F2C0D5BB}" type="slidenum">
              <a:rPr lang="en-US" smtClean="0"/>
              <a:pPr/>
              <a:t>‹Nr.›</a:t>
            </a:fld>
            <a:endParaRPr lang="en-US" dirty="0"/>
          </a:p>
        </p:txBody>
      </p:sp>
    </p:spTree>
    <p:extLst>
      <p:ext uri="{BB962C8B-B14F-4D97-AF65-F5344CB8AC3E}">
        <p14:creationId xmlns:p14="http://schemas.microsoft.com/office/powerpoint/2010/main" val="365503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4316F8-B95E-A24C-B1B4-0CD807CFC6FC}" type="datetime1">
              <a:rPr lang="de-DE" smtClean="0"/>
              <a:t>07.10.2015</a:t>
            </a:fld>
            <a:endParaRPr lang="en-US"/>
          </a:p>
        </p:txBody>
      </p:sp>
      <p:sp>
        <p:nvSpPr>
          <p:cNvPr id="5" name="Fußzeilenplatzhalter 4"/>
          <p:cNvSpPr>
            <a:spLocks noGrp="1"/>
          </p:cNvSpPr>
          <p:nvPr>
            <p:ph type="ftr" sz="quarter" idx="11"/>
          </p:nvPr>
        </p:nvSpPr>
        <p:spPr/>
        <p:txBody>
          <a:bodyPr/>
          <a:lstStyle/>
          <a:p>
            <a:r>
              <a:rPr lang="en-US" smtClean="0"/>
              <a:t>Horst Kahrs</a:t>
            </a:r>
            <a:endParaRPr lang="en-US"/>
          </a:p>
        </p:txBody>
      </p:sp>
      <p:sp>
        <p:nvSpPr>
          <p:cNvPr id="6" name="Foliennummernplatzhalter 5"/>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426359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ED1D3661-D985-D041-93A8-EAA38A9C19C1}" type="datetime1">
              <a:rPr lang="de-DE" smtClean="0"/>
              <a:t>07.10.2015</a:t>
            </a:fld>
            <a:endParaRPr lang="en-US" dirty="0"/>
          </a:p>
        </p:txBody>
      </p:sp>
      <p:sp>
        <p:nvSpPr>
          <p:cNvPr id="5" name="Fußzeilenplatzhalter 4"/>
          <p:cNvSpPr>
            <a:spLocks noGrp="1"/>
          </p:cNvSpPr>
          <p:nvPr>
            <p:ph type="ftr" sz="quarter" idx="11"/>
          </p:nvPr>
        </p:nvSpPr>
        <p:spPr/>
        <p:txBody>
          <a:bodyPr/>
          <a:lstStyle/>
          <a:p>
            <a:r>
              <a:rPr lang="en-US" smtClean="0"/>
              <a:t>Horst Kahrs</a:t>
            </a:r>
            <a:endParaRPr lang="en-US" dirty="0"/>
          </a:p>
        </p:txBody>
      </p:sp>
      <p:sp>
        <p:nvSpPr>
          <p:cNvPr id="6" name="Foliennummernplatzhalter 5"/>
          <p:cNvSpPr>
            <a:spLocks noGrp="1"/>
          </p:cNvSpPr>
          <p:nvPr>
            <p:ph type="sldNum" sz="quarter" idx="12"/>
          </p:nvPr>
        </p:nvSpPr>
        <p:spPr/>
        <p:txBody>
          <a:bodyPr/>
          <a:lstStyle/>
          <a:p>
            <a:fld id="{FA84A37A-AFC2-4A01-80A1-FC20F2C0D5BB}" type="slidenum">
              <a:rPr lang="en-US" smtClean="0"/>
              <a:pPr/>
              <a:t>‹Nr.›</a:t>
            </a:fld>
            <a:endParaRPr lang="en-US" dirty="0"/>
          </a:p>
        </p:txBody>
      </p:sp>
    </p:spTree>
    <p:extLst>
      <p:ext uri="{BB962C8B-B14F-4D97-AF65-F5344CB8AC3E}">
        <p14:creationId xmlns:p14="http://schemas.microsoft.com/office/powerpoint/2010/main" val="253497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ED41AFF-8B99-5A47-91C9-FACE5BDD8750}" type="datetime1">
              <a:rPr lang="de-DE" smtClean="0"/>
              <a:t>07.10.2015</a:t>
            </a:fld>
            <a:endParaRPr lang="en-US"/>
          </a:p>
        </p:txBody>
      </p:sp>
      <p:sp>
        <p:nvSpPr>
          <p:cNvPr id="6" name="Fußzeilenplatzhalter 5"/>
          <p:cNvSpPr>
            <a:spLocks noGrp="1"/>
          </p:cNvSpPr>
          <p:nvPr>
            <p:ph type="ftr" sz="quarter" idx="11"/>
          </p:nvPr>
        </p:nvSpPr>
        <p:spPr/>
        <p:txBody>
          <a:bodyPr/>
          <a:lstStyle/>
          <a:p>
            <a:r>
              <a:rPr lang="en-US" smtClean="0"/>
              <a:t>Horst Kahrs</a:t>
            </a:r>
            <a:endParaRPr lang="en-US"/>
          </a:p>
        </p:txBody>
      </p:sp>
      <p:sp>
        <p:nvSpPr>
          <p:cNvPr id="7" name="Foliennummernplatzhalter 6"/>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80301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A9987CD-19AE-194B-8999-529BD7A2BE77}" type="datetime1">
              <a:rPr lang="de-DE" smtClean="0"/>
              <a:t>07.10.2015</a:t>
            </a:fld>
            <a:endParaRPr lang="en-US"/>
          </a:p>
        </p:txBody>
      </p:sp>
      <p:sp>
        <p:nvSpPr>
          <p:cNvPr id="8" name="Fußzeilenplatzhalter 7"/>
          <p:cNvSpPr>
            <a:spLocks noGrp="1"/>
          </p:cNvSpPr>
          <p:nvPr>
            <p:ph type="ftr" sz="quarter" idx="11"/>
          </p:nvPr>
        </p:nvSpPr>
        <p:spPr/>
        <p:txBody>
          <a:bodyPr/>
          <a:lstStyle/>
          <a:p>
            <a:r>
              <a:rPr lang="en-US" smtClean="0"/>
              <a:t>Horst Kahrs</a:t>
            </a:r>
            <a:endParaRPr lang="en-US"/>
          </a:p>
        </p:txBody>
      </p:sp>
      <p:sp>
        <p:nvSpPr>
          <p:cNvPr id="9" name="Foliennummernplatzhalter 8"/>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385085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20EFC9D7-4839-D64E-AD05-714925DF4F8B}" type="datetime1">
              <a:rPr lang="de-DE" smtClean="0"/>
              <a:t>07.10.2015</a:t>
            </a:fld>
            <a:endParaRPr lang="en-US"/>
          </a:p>
        </p:txBody>
      </p:sp>
      <p:sp>
        <p:nvSpPr>
          <p:cNvPr id="4" name="Fußzeilenplatzhalter 3"/>
          <p:cNvSpPr>
            <a:spLocks noGrp="1"/>
          </p:cNvSpPr>
          <p:nvPr>
            <p:ph type="ftr" sz="quarter" idx="11"/>
          </p:nvPr>
        </p:nvSpPr>
        <p:spPr/>
        <p:txBody>
          <a:bodyPr/>
          <a:lstStyle/>
          <a:p>
            <a:r>
              <a:rPr lang="en-US" smtClean="0"/>
              <a:t>Horst Kahrs</a:t>
            </a:r>
            <a:endParaRPr lang="en-US"/>
          </a:p>
        </p:txBody>
      </p:sp>
      <p:sp>
        <p:nvSpPr>
          <p:cNvPr id="5" name="Foliennummernplatzhalter 4"/>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7680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062A7-4736-A749-BE17-2DDD68D6C005}" type="datetime1">
              <a:rPr lang="de-DE" smtClean="0"/>
              <a:t>07.10.2015</a:t>
            </a:fld>
            <a:endParaRPr lang="en-US"/>
          </a:p>
        </p:txBody>
      </p:sp>
      <p:sp>
        <p:nvSpPr>
          <p:cNvPr id="3" name="Fußzeilenplatzhalter 2"/>
          <p:cNvSpPr>
            <a:spLocks noGrp="1"/>
          </p:cNvSpPr>
          <p:nvPr>
            <p:ph type="ftr" sz="quarter" idx="11"/>
          </p:nvPr>
        </p:nvSpPr>
        <p:spPr/>
        <p:txBody>
          <a:bodyPr/>
          <a:lstStyle/>
          <a:p>
            <a:r>
              <a:rPr lang="en-US" smtClean="0"/>
              <a:t>Horst Kahrs</a:t>
            </a:r>
            <a:endParaRPr lang="en-US"/>
          </a:p>
        </p:txBody>
      </p:sp>
      <p:sp>
        <p:nvSpPr>
          <p:cNvPr id="4" name="Foliennummernplatzhalter 3"/>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217454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CB4BACF8-AD21-AE4E-AE1C-14D63091FDB7}" type="datetime1">
              <a:rPr lang="de-DE" smtClean="0"/>
              <a:t>07.10.2015</a:t>
            </a:fld>
            <a:endParaRPr lang="en-US"/>
          </a:p>
        </p:txBody>
      </p:sp>
      <p:sp>
        <p:nvSpPr>
          <p:cNvPr id="6" name="Fußzeilenplatzhalter 5"/>
          <p:cNvSpPr>
            <a:spLocks noGrp="1"/>
          </p:cNvSpPr>
          <p:nvPr>
            <p:ph type="ftr" sz="quarter" idx="11"/>
          </p:nvPr>
        </p:nvSpPr>
        <p:spPr/>
        <p:txBody>
          <a:bodyPr/>
          <a:lstStyle/>
          <a:p>
            <a:r>
              <a:rPr lang="en-US" smtClean="0"/>
              <a:t>Horst Kahrs</a:t>
            </a:r>
            <a:endParaRPr lang="en-US"/>
          </a:p>
        </p:txBody>
      </p:sp>
      <p:sp>
        <p:nvSpPr>
          <p:cNvPr id="7" name="Foliennummernplatzhalter 6"/>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202701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FE656F44-09D4-1A47-9CB3-6C89291DC0E6}" type="datetime1">
              <a:rPr lang="de-DE" smtClean="0"/>
              <a:t>07.10.2015</a:t>
            </a:fld>
            <a:endParaRPr lang="en-US"/>
          </a:p>
        </p:txBody>
      </p:sp>
      <p:sp>
        <p:nvSpPr>
          <p:cNvPr id="6" name="Fußzeilenplatzhalter 5"/>
          <p:cNvSpPr>
            <a:spLocks noGrp="1"/>
          </p:cNvSpPr>
          <p:nvPr>
            <p:ph type="ftr" sz="quarter" idx="11"/>
          </p:nvPr>
        </p:nvSpPr>
        <p:spPr/>
        <p:txBody>
          <a:bodyPr/>
          <a:lstStyle/>
          <a:p>
            <a:r>
              <a:rPr lang="en-US" smtClean="0"/>
              <a:t>Horst Kahrs</a:t>
            </a:r>
            <a:endParaRPr lang="en-US"/>
          </a:p>
        </p:txBody>
      </p:sp>
      <p:sp>
        <p:nvSpPr>
          <p:cNvPr id="7" name="Foliennummernplatzhalter 6"/>
          <p:cNvSpPr>
            <a:spLocks noGrp="1"/>
          </p:cNvSpPr>
          <p:nvPr>
            <p:ph type="sldNum" sz="quarter" idx="12"/>
          </p:nvPr>
        </p:nvSpPr>
        <p:spPr/>
        <p:txBody>
          <a:bodyPr/>
          <a:lstStyle/>
          <a:p>
            <a:fld id="{FA84A37A-AFC2-4A01-80A1-FC20F2C0D5BB}" type="slidenum">
              <a:rPr lang="en-US" smtClean="0"/>
              <a:pPr/>
              <a:t>‹Nr.›</a:t>
            </a:fld>
            <a:endParaRPr lang="en-US"/>
          </a:p>
        </p:txBody>
      </p:sp>
    </p:spTree>
    <p:extLst>
      <p:ext uri="{BB962C8B-B14F-4D97-AF65-F5344CB8AC3E}">
        <p14:creationId xmlns:p14="http://schemas.microsoft.com/office/powerpoint/2010/main" val="206482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DFBA1-BCB6-0648-9B6B-B9E23C8470DF}" type="datetime1">
              <a:rPr lang="de-DE" smtClean="0"/>
              <a:t>07.10.2015</a:t>
            </a:fld>
            <a:endParaRPr lang="en-US"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Horst Kahrs</a:t>
            </a:r>
            <a:endParaRPr lang="en-US"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4A37A-AFC2-4A01-80A1-FC20F2C0D5BB}" type="slidenum">
              <a:rPr lang="en-US" smtClean="0"/>
              <a:pPr/>
              <a:t>‹Nr.›</a:t>
            </a:fld>
            <a:endParaRPr lang="en-US" dirty="0"/>
          </a:p>
        </p:txBody>
      </p:sp>
    </p:spTree>
    <p:extLst>
      <p:ext uri="{BB962C8B-B14F-4D97-AF65-F5344CB8AC3E}">
        <p14:creationId xmlns:p14="http://schemas.microsoft.com/office/powerpoint/2010/main" val="131429483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normAutofit fontScale="90000"/>
          </a:bodyPr>
          <a:lstStyle/>
          <a:p>
            <a:r>
              <a:rPr lang="de-DE" sz="3200" dirty="0" smtClean="0">
                <a:latin typeface="Cambria"/>
                <a:cs typeface="Cambria"/>
              </a:rPr>
              <a:t>Dynamik der beruflichen Arbeitsteilung </a:t>
            </a:r>
            <a:br>
              <a:rPr lang="de-DE" sz="3200" dirty="0" smtClean="0">
                <a:latin typeface="Cambria"/>
                <a:cs typeface="Cambria"/>
              </a:rPr>
            </a:br>
            <a:r>
              <a:rPr lang="de-DE" sz="3200" dirty="0" smtClean="0">
                <a:latin typeface="Cambria"/>
                <a:cs typeface="Cambria"/>
              </a:rPr>
              <a:t>in der wachsenden Stadt.</a:t>
            </a:r>
            <a:br>
              <a:rPr lang="de-DE" sz="3200" dirty="0" smtClean="0">
                <a:latin typeface="Cambria"/>
                <a:cs typeface="Cambria"/>
              </a:rPr>
            </a:br>
            <a:r>
              <a:rPr lang="de-DE" sz="3200" dirty="0" smtClean="0">
                <a:latin typeface="Cambria"/>
                <a:cs typeface="Cambria"/>
              </a:rPr>
              <a:t>Berlin</a:t>
            </a:r>
            <a:endParaRPr lang="de-DE" sz="3200" dirty="0">
              <a:latin typeface="Cambria"/>
              <a:cs typeface="Cambria"/>
            </a:endParaRPr>
          </a:p>
        </p:txBody>
      </p:sp>
      <p:sp>
        <p:nvSpPr>
          <p:cNvPr id="2" name="Untertitel 1"/>
          <p:cNvSpPr>
            <a:spLocks noGrp="1"/>
          </p:cNvSpPr>
          <p:nvPr>
            <p:ph type="subTitle" idx="1"/>
          </p:nvPr>
        </p:nvSpPr>
        <p:spPr>
          <a:xfrm>
            <a:off x="1371600" y="4317023"/>
            <a:ext cx="6400800" cy="1752600"/>
          </a:xfrm>
        </p:spPr>
        <p:txBody>
          <a:bodyPr>
            <a:normAutofit fontScale="92500" lnSpcReduction="10000"/>
          </a:bodyPr>
          <a:lstStyle/>
          <a:p>
            <a:r>
              <a:rPr lang="de-DE" sz="1600" dirty="0">
                <a:latin typeface="Cambria"/>
                <a:cs typeface="Cambria"/>
              </a:rPr>
              <a:t>Tagung </a:t>
            </a:r>
            <a:r>
              <a:rPr lang="de-DE" sz="1600" dirty="0" smtClean="0">
                <a:latin typeface="Cambria"/>
                <a:cs typeface="Cambria"/>
              </a:rPr>
              <a:t/>
            </a:r>
            <a:br>
              <a:rPr lang="de-DE" sz="1600" dirty="0" smtClean="0">
                <a:latin typeface="Cambria"/>
                <a:cs typeface="Cambria"/>
              </a:rPr>
            </a:br>
            <a:r>
              <a:rPr lang="de-DE" sz="1600" dirty="0" smtClean="0">
                <a:latin typeface="Cambria"/>
                <a:cs typeface="Cambria"/>
              </a:rPr>
              <a:t>Ungleichheiten</a:t>
            </a:r>
            <a:r>
              <a:rPr lang="de-DE" sz="1600" dirty="0">
                <a:latin typeface="Cambria"/>
                <a:cs typeface="Cambria"/>
              </a:rPr>
              <a:t>. Wandel der urbanen Arbeitskräfte, Warszawa, 8.10.2015</a:t>
            </a:r>
            <a:endParaRPr lang="de-DE" sz="1600" dirty="0" smtClean="0">
              <a:latin typeface="Cambria"/>
              <a:cs typeface="Cambria"/>
            </a:endParaRPr>
          </a:p>
          <a:p>
            <a:r>
              <a:rPr lang="de-DE" sz="1600" dirty="0" smtClean="0">
                <a:latin typeface="Cambria"/>
                <a:cs typeface="Cambria"/>
              </a:rPr>
              <a:t/>
            </a:r>
            <a:br>
              <a:rPr lang="de-DE" sz="1600" dirty="0" smtClean="0">
                <a:latin typeface="Cambria"/>
                <a:cs typeface="Cambria"/>
              </a:rPr>
            </a:br>
            <a:endParaRPr lang="de-DE" sz="1600" dirty="0">
              <a:latin typeface="Cambria"/>
              <a:cs typeface="Cambria"/>
            </a:endParaRPr>
          </a:p>
          <a:p>
            <a:r>
              <a:rPr lang="de-DE" sz="1600" dirty="0" smtClean="0">
                <a:solidFill>
                  <a:schemeClr val="tx1">
                    <a:lumMod val="85000"/>
                    <a:lumOff val="15000"/>
                  </a:schemeClr>
                </a:solidFill>
                <a:latin typeface="Cambria"/>
                <a:cs typeface="Cambria"/>
              </a:rPr>
              <a:t>Horst Kahrs</a:t>
            </a:r>
            <a:br>
              <a:rPr lang="de-DE" sz="1600" dirty="0" smtClean="0">
                <a:solidFill>
                  <a:schemeClr val="tx1">
                    <a:lumMod val="85000"/>
                    <a:lumOff val="15000"/>
                  </a:schemeClr>
                </a:solidFill>
                <a:latin typeface="Cambria"/>
                <a:cs typeface="Cambria"/>
              </a:rPr>
            </a:br>
            <a:r>
              <a:rPr lang="de-DE" sz="1600" dirty="0" smtClean="0">
                <a:solidFill>
                  <a:schemeClr val="tx1">
                    <a:lumMod val="85000"/>
                    <a:lumOff val="15000"/>
                  </a:schemeClr>
                </a:solidFill>
                <a:latin typeface="Cambria"/>
                <a:cs typeface="Cambria"/>
              </a:rPr>
              <a:t>Institut für Gesellschaftsanalyse</a:t>
            </a:r>
            <a:r>
              <a:rPr lang="de-DE" sz="1600" dirty="0" smtClean="0">
                <a:latin typeface="Cambria"/>
                <a:cs typeface="Cambria"/>
              </a:rPr>
              <a:t/>
            </a:r>
            <a:br>
              <a:rPr lang="de-DE" sz="1600" dirty="0" smtClean="0">
                <a:latin typeface="Cambria"/>
                <a:cs typeface="Cambria"/>
              </a:rPr>
            </a:br>
            <a:endParaRPr lang="de-DE" sz="1600" dirty="0">
              <a:latin typeface="Cambria"/>
              <a:cs typeface="Cambria"/>
            </a:endParaRPr>
          </a:p>
        </p:txBody>
      </p:sp>
      <p:pic>
        <p:nvPicPr>
          <p:cNvPr id="4" name="Bild 3"/>
          <p:cNvPicPr>
            <a:picLocks noChangeAspect="1"/>
          </p:cNvPicPr>
          <p:nvPr/>
        </p:nvPicPr>
        <p:blipFill>
          <a:blip r:embed="rId3"/>
          <a:stretch>
            <a:fillRect/>
          </a:stretch>
        </p:blipFill>
        <p:spPr>
          <a:xfrm>
            <a:off x="2311400" y="0"/>
            <a:ext cx="6832600" cy="850900"/>
          </a:xfrm>
          <a:prstGeom prst="rect">
            <a:avLst/>
          </a:prstGeom>
        </p:spPr>
      </p:pic>
    </p:spTree>
    <p:extLst>
      <p:ext uri="{BB962C8B-B14F-4D97-AF65-F5344CB8AC3E}">
        <p14:creationId xmlns:p14="http://schemas.microsoft.com/office/powerpoint/2010/main" val="1757757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4180"/>
            <a:ext cx="8229600" cy="499085"/>
          </a:xfrm>
          <a:solidFill>
            <a:schemeClr val="bg1">
              <a:lumMod val="85000"/>
            </a:schemeClr>
          </a:solidFill>
        </p:spPr>
        <p:txBody>
          <a:bodyPr>
            <a:normAutofit/>
          </a:bodyPr>
          <a:lstStyle/>
          <a:p>
            <a:r>
              <a:rPr lang="de-DE" sz="1800" b="1" dirty="0" smtClean="0">
                <a:latin typeface="Cambria" panose="02040503050406030204" pitchFamily="18" charset="0"/>
              </a:rPr>
              <a:t>Berufliche Arbeitsteilung von Männern und Frauen 2012</a:t>
            </a:r>
            <a:endParaRPr lang="de-DE" sz="1800" b="1" dirty="0">
              <a:latin typeface="Cambria" panose="02040503050406030204" pitchFamily="18" charset="0"/>
            </a:endParaRPr>
          </a:p>
        </p:txBody>
      </p:sp>
      <p:pic>
        <p:nvPicPr>
          <p:cNvPr id="10" name="Inhaltsplatzhalter 9"/>
          <p:cNvPicPr>
            <a:picLocks noGrp="1" noChangeAspect="1"/>
          </p:cNvPicPr>
          <p:nvPr>
            <p:ph sz="half" idx="1"/>
          </p:nvPr>
        </p:nvPicPr>
        <p:blipFill>
          <a:blip r:embed="rId3"/>
          <a:stretch>
            <a:fillRect/>
          </a:stretch>
        </p:blipFill>
        <p:spPr>
          <a:xfrm>
            <a:off x="457200" y="1839409"/>
            <a:ext cx="4038600" cy="4047544"/>
          </a:xfrm>
          <a:prstGeom prst="rect">
            <a:avLst/>
          </a:prstGeom>
        </p:spPr>
      </p:pic>
      <p:pic>
        <p:nvPicPr>
          <p:cNvPr id="11" name="Inhaltsplatzhalter 10"/>
          <p:cNvPicPr>
            <a:picLocks noGrp="1" noChangeAspect="1"/>
          </p:cNvPicPr>
          <p:nvPr>
            <p:ph sz="half" idx="2"/>
          </p:nvPr>
        </p:nvPicPr>
        <p:blipFill>
          <a:blip r:embed="rId4"/>
          <a:stretch>
            <a:fillRect/>
          </a:stretch>
        </p:blipFill>
        <p:spPr>
          <a:xfrm>
            <a:off x="4648200" y="1839409"/>
            <a:ext cx="4038600" cy="4047544"/>
          </a:xfrm>
          <a:prstGeom prst="rect">
            <a:avLst/>
          </a:prstGeom>
        </p:spPr>
      </p:pic>
      <p:sp>
        <p:nvSpPr>
          <p:cNvPr id="5" name="Datumsplatzhalter 4"/>
          <p:cNvSpPr>
            <a:spLocks noGrp="1"/>
          </p:cNvSpPr>
          <p:nvPr>
            <p:ph type="dt" sz="half" idx="10"/>
          </p:nvPr>
        </p:nvSpPr>
        <p:spPr/>
        <p:txBody>
          <a:bodyPr/>
          <a:lstStyle/>
          <a:p>
            <a:fld id="{CED41AFF-8B99-5A47-91C9-FACE5BDD8750}" type="datetime1">
              <a:rPr lang="de-DE" smtClean="0"/>
              <a:t>07.10.2015</a:t>
            </a:fld>
            <a:endParaRPr lang="en-US"/>
          </a:p>
        </p:txBody>
      </p:sp>
      <p:sp>
        <p:nvSpPr>
          <p:cNvPr id="6" name="Fußzeilenplatzhalter 5"/>
          <p:cNvSpPr>
            <a:spLocks noGrp="1"/>
          </p:cNvSpPr>
          <p:nvPr>
            <p:ph type="ftr" sz="quarter" idx="11"/>
          </p:nvPr>
        </p:nvSpPr>
        <p:spPr/>
        <p:txBody>
          <a:bodyPr/>
          <a:lstStyle/>
          <a:p>
            <a:r>
              <a:rPr lang="en-US" smtClean="0"/>
              <a:t>Horst Kahrs</a:t>
            </a:r>
            <a:endParaRPr lang="en-US"/>
          </a:p>
        </p:txBody>
      </p:sp>
      <p:sp>
        <p:nvSpPr>
          <p:cNvPr id="7" name="Foliennummernplatzhalter 6"/>
          <p:cNvSpPr>
            <a:spLocks noGrp="1"/>
          </p:cNvSpPr>
          <p:nvPr>
            <p:ph type="sldNum" sz="quarter" idx="12"/>
          </p:nvPr>
        </p:nvSpPr>
        <p:spPr/>
        <p:txBody>
          <a:bodyPr/>
          <a:lstStyle/>
          <a:p>
            <a:fld id="{FA84A37A-AFC2-4A01-80A1-FC20F2C0D5BB}" type="slidenum">
              <a:rPr lang="en-US" smtClean="0"/>
              <a:pPr/>
              <a:t>10</a:t>
            </a:fld>
            <a:endParaRPr lang="en-US"/>
          </a:p>
        </p:txBody>
      </p:sp>
    </p:spTree>
    <p:extLst>
      <p:ext uri="{BB962C8B-B14F-4D97-AF65-F5344CB8AC3E}">
        <p14:creationId xmlns:p14="http://schemas.microsoft.com/office/powerpoint/2010/main" val="33418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615"/>
            <a:ext cx="8229600" cy="419954"/>
          </a:xfrm>
          <a:solidFill>
            <a:schemeClr val="bg1">
              <a:lumMod val="85000"/>
            </a:schemeClr>
          </a:solidFill>
        </p:spPr>
        <p:txBody>
          <a:bodyPr>
            <a:normAutofit/>
          </a:bodyPr>
          <a:lstStyle/>
          <a:p>
            <a:r>
              <a:rPr lang="de-DE" sz="1800" b="1" dirty="0" smtClean="0">
                <a:latin typeface="Cambria"/>
                <a:cs typeface="Cambria"/>
              </a:rPr>
              <a:t>Verteilung der Teilzeitarbeit von Männern und Frauen 2012</a:t>
            </a:r>
            <a:endParaRPr lang="de-DE" sz="1800" b="1" dirty="0">
              <a:latin typeface="Cambria"/>
              <a:cs typeface="Cambria"/>
            </a:endParaRPr>
          </a:p>
        </p:txBody>
      </p:sp>
      <p:pic>
        <p:nvPicPr>
          <p:cNvPr id="9" name="Inhaltsplatzhalter 8"/>
          <p:cNvPicPr>
            <a:picLocks noGrp="1" noChangeAspect="1"/>
          </p:cNvPicPr>
          <p:nvPr>
            <p:ph sz="half" idx="1"/>
          </p:nvPr>
        </p:nvPicPr>
        <p:blipFill>
          <a:blip r:embed="rId3"/>
          <a:stretch>
            <a:fillRect/>
          </a:stretch>
        </p:blipFill>
        <p:spPr>
          <a:xfrm>
            <a:off x="457200" y="1839409"/>
            <a:ext cx="4038600" cy="4047544"/>
          </a:xfrm>
          <a:prstGeom prst="rect">
            <a:avLst/>
          </a:prstGeom>
        </p:spPr>
      </p:pic>
      <p:pic>
        <p:nvPicPr>
          <p:cNvPr id="10" name="Inhaltsplatzhalter 9"/>
          <p:cNvPicPr>
            <a:picLocks noGrp="1" noChangeAspect="1"/>
          </p:cNvPicPr>
          <p:nvPr>
            <p:ph sz="half" idx="2"/>
          </p:nvPr>
        </p:nvPicPr>
        <p:blipFill>
          <a:blip r:embed="rId4"/>
          <a:stretch>
            <a:fillRect/>
          </a:stretch>
        </p:blipFill>
        <p:spPr>
          <a:xfrm>
            <a:off x="4648200" y="1839409"/>
            <a:ext cx="4038600" cy="4047544"/>
          </a:xfrm>
          <a:prstGeom prst="rect">
            <a:avLst/>
          </a:prstGeom>
        </p:spPr>
      </p:pic>
      <p:sp>
        <p:nvSpPr>
          <p:cNvPr id="5" name="Datumsplatzhalter 4"/>
          <p:cNvSpPr>
            <a:spLocks noGrp="1"/>
          </p:cNvSpPr>
          <p:nvPr>
            <p:ph type="dt" sz="half" idx="10"/>
          </p:nvPr>
        </p:nvSpPr>
        <p:spPr>
          <a:xfrm>
            <a:off x="0" y="6492875"/>
            <a:ext cx="2133600" cy="365125"/>
          </a:xfrm>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7" name="Foliennummernplatzhalter 6"/>
          <p:cNvSpPr>
            <a:spLocks noGrp="1"/>
          </p:cNvSpPr>
          <p:nvPr>
            <p:ph type="sldNum" sz="quarter" idx="12"/>
          </p:nvPr>
        </p:nvSpPr>
        <p:spPr>
          <a:xfrm>
            <a:off x="7487721" y="6490335"/>
            <a:ext cx="654687" cy="365125"/>
          </a:xfrm>
        </p:spPr>
        <p:txBody>
          <a:bodyPr/>
          <a:lstStyle/>
          <a:p>
            <a:fld id="{FA84A37A-AFC2-4A01-80A1-FC20F2C0D5BB}" type="slidenum">
              <a:rPr lang="en-US" sz="1000" smtClean="0"/>
              <a:pPr/>
              <a:t>11</a:t>
            </a:fld>
            <a:endParaRPr lang="en-US" sz="1000" dirty="0"/>
          </a:p>
        </p:txBody>
      </p:sp>
      <p:pic>
        <p:nvPicPr>
          <p:cNvPr id="8" name="Bild 7"/>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Tree>
    <p:extLst>
      <p:ext uri="{BB962C8B-B14F-4D97-AF65-F5344CB8AC3E}">
        <p14:creationId xmlns:p14="http://schemas.microsoft.com/office/powerpoint/2010/main" val="2271973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615"/>
            <a:ext cx="8229600" cy="623216"/>
          </a:xfrm>
          <a:solidFill>
            <a:schemeClr val="bg1">
              <a:lumMod val="85000"/>
            </a:schemeClr>
          </a:solidFill>
        </p:spPr>
        <p:txBody>
          <a:bodyPr>
            <a:normAutofit fontScale="90000"/>
          </a:bodyPr>
          <a:lstStyle/>
          <a:p>
            <a:r>
              <a:rPr lang="de-DE" sz="1800" b="1" dirty="0" smtClean="0">
                <a:latin typeface="Cambria"/>
                <a:cs typeface="Cambria"/>
              </a:rPr>
              <a:t>Verteilung der individuelle Erwerbseinkommen 2000 – 2007 – 2012</a:t>
            </a:r>
            <a:br>
              <a:rPr lang="de-DE" sz="1800" b="1" dirty="0" smtClean="0">
                <a:latin typeface="Cambria"/>
                <a:cs typeface="Cambria"/>
              </a:rPr>
            </a:br>
            <a:r>
              <a:rPr lang="de-DE" sz="1800" b="1" dirty="0" smtClean="0">
                <a:latin typeface="Cambria"/>
                <a:cs typeface="Cambria"/>
              </a:rPr>
              <a:t>alle Erwerbstätigen und Vollzeit-Erwerbstätige</a:t>
            </a:r>
            <a:endParaRPr lang="de-DE" sz="1800" b="1" dirty="0">
              <a:latin typeface="Cambria"/>
              <a:cs typeface="Cambria"/>
            </a:endParaRPr>
          </a:p>
        </p:txBody>
      </p:sp>
      <p:sp>
        <p:nvSpPr>
          <p:cNvPr id="5" name="Datumsplatzhalter 4"/>
          <p:cNvSpPr>
            <a:spLocks noGrp="1"/>
          </p:cNvSpPr>
          <p:nvPr>
            <p:ph type="dt" sz="half" idx="10"/>
          </p:nvPr>
        </p:nvSpPr>
        <p:spPr>
          <a:xfrm>
            <a:off x="0" y="6492875"/>
            <a:ext cx="2133600" cy="365125"/>
          </a:xfrm>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7" name="Foliennummernplatzhalter 6"/>
          <p:cNvSpPr>
            <a:spLocks noGrp="1"/>
          </p:cNvSpPr>
          <p:nvPr>
            <p:ph type="sldNum" sz="quarter" idx="12"/>
          </p:nvPr>
        </p:nvSpPr>
        <p:spPr>
          <a:xfrm>
            <a:off x="7487721" y="6490335"/>
            <a:ext cx="654687" cy="365125"/>
          </a:xfrm>
        </p:spPr>
        <p:txBody>
          <a:bodyPr/>
          <a:lstStyle/>
          <a:p>
            <a:fld id="{FA84A37A-AFC2-4A01-80A1-FC20F2C0D5BB}" type="slidenum">
              <a:rPr lang="en-US" sz="1000" smtClean="0"/>
              <a:pPr/>
              <a:t>12</a:t>
            </a:fld>
            <a:endParaRPr lang="en-US" sz="1000" dirty="0"/>
          </a:p>
        </p:txBody>
      </p:sp>
      <p:pic>
        <p:nvPicPr>
          <p:cNvPr id="8" name="Bild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pic>
        <p:nvPicPr>
          <p:cNvPr id="12" name="Inhaltsplatzhalter 11"/>
          <p:cNvPicPr>
            <a:picLocks noGrp="1" noChangeAspect="1"/>
          </p:cNvPicPr>
          <p:nvPr>
            <p:ph sz="half" idx="1"/>
          </p:nvPr>
        </p:nvPicPr>
        <p:blipFill>
          <a:blip r:embed="rId4"/>
          <a:stretch>
            <a:fillRect/>
          </a:stretch>
        </p:blipFill>
        <p:spPr>
          <a:xfrm>
            <a:off x="457200" y="1645355"/>
            <a:ext cx="4038600" cy="4435653"/>
          </a:xfrm>
          <a:prstGeom prst="rect">
            <a:avLst/>
          </a:prstGeom>
        </p:spPr>
      </p:pic>
      <p:pic>
        <p:nvPicPr>
          <p:cNvPr id="13" name="Inhaltsplatzhalter 12"/>
          <p:cNvPicPr>
            <a:picLocks noGrp="1" noChangeAspect="1"/>
          </p:cNvPicPr>
          <p:nvPr>
            <p:ph sz="half" idx="2"/>
          </p:nvPr>
        </p:nvPicPr>
        <p:blipFill>
          <a:blip r:embed="rId5"/>
          <a:stretch>
            <a:fillRect/>
          </a:stretch>
        </p:blipFill>
        <p:spPr>
          <a:xfrm>
            <a:off x="4648200" y="1645355"/>
            <a:ext cx="4038600" cy="4435653"/>
          </a:xfrm>
          <a:prstGeom prst="rect">
            <a:avLst/>
          </a:prstGeom>
        </p:spPr>
      </p:pic>
    </p:spTree>
    <p:extLst>
      <p:ext uri="{BB962C8B-B14F-4D97-AF65-F5344CB8AC3E}">
        <p14:creationId xmlns:p14="http://schemas.microsoft.com/office/powerpoint/2010/main" val="33014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614"/>
            <a:ext cx="8229600" cy="544085"/>
          </a:xfrm>
          <a:solidFill>
            <a:schemeClr val="bg1">
              <a:lumMod val="85000"/>
            </a:schemeClr>
          </a:solidFill>
        </p:spPr>
        <p:txBody>
          <a:bodyPr>
            <a:normAutofit fontScale="90000"/>
          </a:bodyPr>
          <a:lstStyle/>
          <a:p>
            <a:r>
              <a:rPr lang="de-DE" sz="1800" b="1" dirty="0">
                <a:latin typeface="Cambria"/>
                <a:cs typeface="Cambria"/>
              </a:rPr>
              <a:t>Verteilung der individuelle Erwerbseinkommen 2000 </a:t>
            </a:r>
            <a:r>
              <a:rPr lang="de-DE" sz="1800" b="1" dirty="0" smtClean="0">
                <a:latin typeface="Cambria"/>
                <a:cs typeface="Cambria"/>
              </a:rPr>
              <a:t>und 2012</a:t>
            </a:r>
            <a:r>
              <a:rPr lang="de-DE" sz="1800" b="1" dirty="0">
                <a:latin typeface="Cambria"/>
                <a:cs typeface="Cambria"/>
              </a:rPr>
              <a:t/>
            </a:r>
            <a:br>
              <a:rPr lang="de-DE" sz="1800" b="1" dirty="0">
                <a:latin typeface="Cambria"/>
                <a:cs typeface="Cambria"/>
              </a:rPr>
            </a:br>
            <a:r>
              <a:rPr lang="de-DE" sz="1800" b="1" dirty="0" smtClean="0">
                <a:latin typeface="Cambria"/>
                <a:cs typeface="Cambria"/>
              </a:rPr>
              <a:t>nach „Arbeitslogik“; nur Vollzeit-Erwerbstätige</a:t>
            </a:r>
            <a:endParaRPr lang="de-DE" sz="1800" b="1" dirty="0">
              <a:latin typeface="Cambria"/>
              <a:cs typeface="Cambria"/>
            </a:endParaRPr>
          </a:p>
        </p:txBody>
      </p:sp>
      <p:sp>
        <p:nvSpPr>
          <p:cNvPr id="5" name="Datumsplatzhalter 4"/>
          <p:cNvSpPr>
            <a:spLocks noGrp="1"/>
          </p:cNvSpPr>
          <p:nvPr>
            <p:ph type="dt" sz="half" idx="10"/>
          </p:nvPr>
        </p:nvSpPr>
        <p:spPr>
          <a:xfrm>
            <a:off x="0" y="6492875"/>
            <a:ext cx="2133600" cy="365125"/>
          </a:xfrm>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7" name="Foliennummernplatzhalter 6"/>
          <p:cNvSpPr>
            <a:spLocks noGrp="1"/>
          </p:cNvSpPr>
          <p:nvPr>
            <p:ph type="sldNum" sz="quarter" idx="12"/>
          </p:nvPr>
        </p:nvSpPr>
        <p:spPr>
          <a:xfrm>
            <a:off x="7487721" y="6490335"/>
            <a:ext cx="654687" cy="365125"/>
          </a:xfrm>
        </p:spPr>
        <p:txBody>
          <a:bodyPr/>
          <a:lstStyle/>
          <a:p>
            <a:fld id="{FA84A37A-AFC2-4A01-80A1-FC20F2C0D5BB}" type="slidenum">
              <a:rPr lang="en-US" sz="1000" smtClean="0"/>
              <a:pPr/>
              <a:t>13</a:t>
            </a:fld>
            <a:endParaRPr lang="en-US" sz="1000" dirty="0"/>
          </a:p>
        </p:txBody>
      </p:sp>
      <p:pic>
        <p:nvPicPr>
          <p:cNvPr id="8" name="Bild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pic>
        <p:nvPicPr>
          <p:cNvPr id="10" name="Inhaltsplatzhalter 9"/>
          <p:cNvPicPr>
            <a:picLocks noGrp="1" noChangeAspect="1"/>
          </p:cNvPicPr>
          <p:nvPr>
            <p:ph sz="half" idx="2"/>
          </p:nvPr>
        </p:nvPicPr>
        <p:blipFill>
          <a:blip r:embed="rId4"/>
          <a:stretch>
            <a:fillRect/>
          </a:stretch>
        </p:blipFill>
        <p:spPr>
          <a:xfrm>
            <a:off x="4648200" y="1666656"/>
            <a:ext cx="4038600" cy="4393051"/>
          </a:xfrm>
          <a:prstGeom prst="rect">
            <a:avLst/>
          </a:prstGeom>
        </p:spPr>
      </p:pic>
      <p:graphicFrame>
        <p:nvGraphicFramePr>
          <p:cNvPr id="9" name="Inhaltsplatzhalter 8"/>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976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37539"/>
          </a:xfrm>
          <a:solidFill>
            <a:schemeClr val="bg1">
              <a:lumMod val="85000"/>
            </a:schemeClr>
          </a:solidFill>
        </p:spPr>
        <p:txBody>
          <a:bodyPr>
            <a:normAutofit/>
          </a:bodyPr>
          <a:lstStyle/>
          <a:p>
            <a:r>
              <a:rPr lang="de-DE" sz="1800" b="1" dirty="0" smtClean="0">
                <a:latin typeface="Cambria"/>
                <a:cs typeface="Cambria"/>
              </a:rPr>
              <a:t>Polarisierung Vollzeiterwerbseinkommen</a:t>
            </a:r>
            <a:endParaRPr lang="de-DE" sz="1800" b="1" dirty="0">
              <a:latin typeface="Cambria"/>
              <a:cs typeface="Cambria"/>
            </a:endParaRPr>
          </a:p>
        </p:txBody>
      </p:sp>
      <p:pic>
        <p:nvPicPr>
          <p:cNvPr id="8" name="Inhaltsplatzhalter 7"/>
          <p:cNvPicPr>
            <a:picLocks noGrp="1" noChangeAspect="1"/>
          </p:cNvPicPr>
          <p:nvPr>
            <p:ph idx="1"/>
          </p:nvPr>
        </p:nvPicPr>
        <p:blipFill>
          <a:blip r:embed="rId3"/>
          <a:stretch>
            <a:fillRect/>
          </a:stretch>
        </p:blipFill>
        <p:spPr>
          <a:xfrm>
            <a:off x="1995854" y="1220425"/>
            <a:ext cx="5407269" cy="4587550"/>
          </a:xfrm>
          <a:prstGeom prst="rect">
            <a:avLst/>
          </a:prstGeom>
        </p:spPr>
      </p:pic>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14</a:t>
            </a:fld>
            <a:endParaRPr lang="en-US" sz="1000" dirty="0"/>
          </a:p>
        </p:txBody>
      </p:sp>
      <p:pic>
        <p:nvPicPr>
          <p:cNvPr id="7" name="Bild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Tree>
    <p:extLst>
      <p:ext uri="{BB962C8B-B14F-4D97-AF65-F5344CB8AC3E}">
        <p14:creationId xmlns:p14="http://schemas.microsoft.com/office/powerpoint/2010/main" val="178802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614"/>
            <a:ext cx="8229600" cy="588047"/>
          </a:xfrm>
          <a:solidFill>
            <a:schemeClr val="bg1">
              <a:lumMod val="85000"/>
            </a:schemeClr>
          </a:solidFill>
        </p:spPr>
        <p:txBody>
          <a:bodyPr>
            <a:normAutofit fontScale="90000"/>
          </a:bodyPr>
          <a:lstStyle/>
          <a:p>
            <a:r>
              <a:rPr lang="de-DE" sz="1800" b="1" dirty="0" smtClean="0">
                <a:latin typeface="Cambria"/>
                <a:cs typeface="Cambria"/>
              </a:rPr>
              <a:t>Vollzeit-Erwerbstätige in den Einkommensklassen „Armut“ und „</a:t>
            </a:r>
            <a:r>
              <a:rPr lang="de-DE" sz="1800" b="1" dirty="0" err="1" smtClean="0">
                <a:latin typeface="Cambria"/>
                <a:cs typeface="Cambria"/>
              </a:rPr>
              <a:t>Prekarität</a:t>
            </a:r>
            <a:r>
              <a:rPr lang="de-DE" sz="1800" b="1" dirty="0" smtClean="0">
                <a:latin typeface="Cambria"/>
                <a:cs typeface="Cambria"/>
              </a:rPr>
              <a:t>“ </a:t>
            </a:r>
            <a:br>
              <a:rPr lang="de-DE" sz="1800" b="1" dirty="0" smtClean="0">
                <a:latin typeface="Cambria"/>
                <a:cs typeface="Cambria"/>
              </a:rPr>
            </a:br>
            <a:r>
              <a:rPr lang="de-DE" sz="1800" b="1" dirty="0" smtClean="0">
                <a:latin typeface="Cambria"/>
                <a:cs typeface="Cambria"/>
              </a:rPr>
              <a:t>(&lt;75% Durchschnittserwerbseinkommen) 2000 und 2012</a:t>
            </a:r>
            <a:endParaRPr lang="de-DE" sz="1800" b="1" dirty="0">
              <a:latin typeface="Cambria"/>
              <a:cs typeface="Cambria"/>
            </a:endParaRPr>
          </a:p>
        </p:txBody>
      </p:sp>
      <p:sp>
        <p:nvSpPr>
          <p:cNvPr id="5" name="Datumsplatzhalter 4"/>
          <p:cNvSpPr>
            <a:spLocks noGrp="1"/>
          </p:cNvSpPr>
          <p:nvPr>
            <p:ph type="dt" sz="half" idx="10"/>
          </p:nvPr>
        </p:nvSpPr>
        <p:spPr>
          <a:xfrm>
            <a:off x="0" y="6492875"/>
            <a:ext cx="2133600" cy="365125"/>
          </a:xfrm>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7" name="Foliennummernplatzhalter 6"/>
          <p:cNvSpPr>
            <a:spLocks noGrp="1"/>
          </p:cNvSpPr>
          <p:nvPr>
            <p:ph type="sldNum" sz="quarter" idx="12"/>
          </p:nvPr>
        </p:nvSpPr>
        <p:spPr>
          <a:xfrm>
            <a:off x="7487721" y="6490335"/>
            <a:ext cx="654687" cy="365125"/>
          </a:xfrm>
        </p:spPr>
        <p:txBody>
          <a:bodyPr/>
          <a:lstStyle/>
          <a:p>
            <a:fld id="{FA84A37A-AFC2-4A01-80A1-FC20F2C0D5BB}" type="slidenum">
              <a:rPr lang="en-US" sz="1000" smtClean="0"/>
              <a:pPr/>
              <a:t>15</a:t>
            </a:fld>
            <a:endParaRPr lang="en-US" sz="1000" dirty="0"/>
          </a:p>
        </p:txBody>
      </p:sp>
      <p:pic>
        <p:nvPicPr>
          <p:cNvPr id="8" name="Bild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pic>
        <p:nvPicPr>
          <p:cNvPr id="10" name="Inhaltsplatzhalter 9"/>
          <p:cNvPicPr>
            <a:picLocks noGrp="1" noChangeAspect="1"/>
          </p:cNvPicPr>
          <p:nvPr>
            <p:ph sz="half" idx="1"/>
          </p:nvPr>
        </p:nvPicPr>
        <p:blipFill>
          <a:blip r:embed="rId4"/>
          <a:stretch>
            <a:fillRect/>
          </a:stretch>
        </p:blipFill>
        <p:spPr>
          <a:xfrm>
            <a:off x="457200" y="1839409"/>
            <a:ext cx="4038600" cy="4047544"/>
          </a:xfrm>
          <a:prstGeom prst="rect">
            <a:avLst/>
          </a:prstGeom>
        </p:spPr>
      </p:pic>
      <p:pic>
        <p:nvPicPr>
          <p:cNvPr id="9" name="Inhaltsplatzhalter 8"/>
          <p:cNvPicPr>
            <a:picLocks noGrp="1" noChangeAspect="1"/>
          </p:cNvPicPr>
          <p:nvPr>
            <p:ph sz="half" idx="2"/>
          </p:nvPr>
        </p:nvPicPr>
        <p:blipFill>
          <a:blip r:embed="rId5"/>
          <a:stretch>
            <a:fillRect/>
          </a:stretch>
        </p:blipFill>
        <p:spPr>
          <a:xfrm>
            <a:off x="4648200" y="1839409"/>
            <a:ext cx="4038600" cy="4047544"/>
          </a:xfrm>
          <a:prstGeom prst="rect">
            <a:avLst/>
          </a:prstGeom>
        </p:spPr>
      </p:pic>
    </p:spTree>
    <p:extLst>
      <p:ext uri="{BB962C8B-B14F-4D97-AF65-F5344CB8AC3E}">
        <p14:creationId xmlns:p14="http://schemas.microsoft.com/office/powerpoint/2010/main" val="1478808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615"/>
            <a:ext cx="8229600" cy="419954"/>
          </a:xfrm>
          <a:solidFill>
            <a:schemeClr val="bg1">
              <a:lumMod val="85000"/>
            </a:schemeClr>
          </a:solidFill>
        </p:spPr>
        <p:txBody>
          <a:bodyPr>
            <a:normAutofit fontScale="90000"/>
          </a:bodyPr>
          <a:lstStyle/>
          <a:p>
            <a:r>
              <a:rPr lang="de-DE" sz="1800" b="1" dirty="0" smtClean="0">
                <a:latin typeface="Cambria"/>
                <a:cs typeface="Cambria"/>
              </a:rPr>
              <a:t>Vollzeit-Erwerbstätige in den beiden unteren (&lt;75%) und </a:t>
            </a:r>
            <a:br>
              <a:rPr lang="de-DE" sz="1800" b="1" dirty="0" smtClean="0">
                <a:latin typeface="Cambria"/>
                <a:cs typeface="Cambria"/>
              </a:rPr>
            </a:br>
            <a:r>
              <a:rPr lang="de-DE" sz="1800" b="1" dirty="0" smtClean="0">
                <a:latin typeface="Cambria"/>
                <a:cs typeface="Cambria"/>
              </a:rPr>
              <a:t>den beiden oberen (&gt;100%) Einkommensklassen, Berlin 2012</a:t>
            </a:r>
            <a:endParaRPr lang="de-DE" sz="1800" b="1" dirty="0">
              <a:latin typeface="Cambria"/>
              <a:cs typeface="Cambria"/>
            </a:endParaRPr>
          </a:p>
        </p:txBody>
      </p:sp>
      <p:sp>
        <p:nvSpPr>
          <p:cNvPr id="5" name="Datumsplatzhalter 4"/>
          <p:cNvSpPr>
            <a:spLocks noGrp="1"/>
          </p:cNvSpPr>
          <p:nvPr>
            <p:ph type="dt" sz="half" idx="10"/>
          </p:nvPr>
        </p:nvSpPr>
        <p:spPr>
          <a:xfrm>
            <a:off x="0" y="6492875"/>
            <a:ext cx="2133600" cy="365125"/>
          </a:xfrm>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7" name="Foliennummernplatzhalter 6"/>
          <p:cNvSpPr>
            <a:spLocks noGrp="1"/>
          </p:cNvSpPr>
          <p:nvPr>
            <p:ph type="sldNum" sz="quarter" idx="12"/>
          </p:nvPr>
        </p:nvSpPr>
        <p:spPr>
          <a:xfrm>
            <a:off x="7487721" y="6490335"/>
            <a:ext cx="654687" cy="365125"/>
          </a:xfrm>
        </p:spPr>
        <p:txBody>
          <a:bodyPr/>
          <a:lstStyle/>
          <a:p>
            <a:fld id="{FA84A37A-AFC2-4A01-80A1-FC20F2C0D5BB}" type="slidenum">
              <a:rPr lang="en-US" sz="1000" smtClean="0"/>
              <a:pPr/>
              <a:t>16</a:t>
            </a:fld>
            <a:endParaRPr lang="en-US" sz="1000" dirty="0"/>
          </a:p>
        </p:txBody>
      </p:sp>
      <p:pic>
        <p:nvPicPr>
          <p:cNvPr id="8" name="Bild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pic>
        <p:nvPicPr>
          <p:cNvPr id="11" name="Inhaltsplatzhalter 10"/>
          <p:cNvPicPr>
            <a:picLocks noGrp="1" noChangeAspect="1"/>
          </p:cNvPicPr>
          <p:nvPr>
            <p:ph sz="half" idx="1"/>
          </p:nvPr>
        </p:nvPicPr>
        <p:blipFill>
          <a:blip r:embed="rId4"/>
          <a:stretch>
            <a:fillRect/>
          </a:stretch>
        </p:blipFill>
        <p:spPr>
          <a:xfrm>
            <a:off x="457200" y="1839409"/>
            <a:ext cx="4038600" cy="4047544"/>
          </a:xfrm>
          <a:prstGeom prst="rect">
            <a:avLst/>
          </a:prstGeom>
        </p:spPr>
      </p:pic>
      <p:pic>
        <p:nvPicPr>
          <p:cNvPr id="13" name="Inhaltsplatzhalter 12"/>
          <p:cNvPicPr>
            <a:picLocks noGrp="1" noChangeAspect="1"/>
          </p:cNvPicPr>
          <p:nvPr>
            <p:ph sz="half" idx="2"/>
          </p:nvPr>
        </p:nvPicPr>
        <p:blipFill>
          <a:blip r:embed="rId5"/>
          <a:stretch>
            <a:fillRect/>
          </a:stretch>
        </p:blipFill>
        <p:spPr>
          <a:xfrm>
            <a:off x="4648200" y="1839409"/>
            <a:ext cx="4038600" cy="4047544"/>
          </a:xfrm>
          <a:prstGeom prst="rect">
            <a:avLst/>
          </a:prstGeom>
        </p:spPr>
      </p:pic>
    </p:spTree>
    <p:extLst>
      <p:ext uri="{BB962C8B-B14F-4D97-AF65-F5344CB8AC3E}">
        <p14:creationId xmlns:p14="http://schemas.microsoft.com/office/powerpoint/2010/main" val="256316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81500"/>
          </a:xfrm>
          <a:solidFill>
            <a:schemeClr val="bg1">
              <a:lumMod val="85000"/>
            </a:schemeClr>
          </a:solidFill>
        </p:spPr>
        <p:txBody>
          <a:bodyPr>
            <a:normAutofit/>
          </a:bodyPr>
          <a:lstStyle/>
          <a:p>
            <a:r>
              <a:rPr lang="de-DE" sz="1800" b="1" dirty="0" smtClean="0">
                <a:latin typeface="Cambria"/>
                <a:cs typeface="Cambria"/>
              </a:rPr>
              <a:t>Sozialräumliche Segregation</a:t>
            </a:r>
            <a:endParaRPr lang="de-DE" sz="1800" b="1" dirty="0">
              <a:latin typeface="Cambria"/>
              <a:cs typeface="Cambria"/>
            </a:endParaRPr>
          </a:p>
        </p:txBody>
      </p:sp>
      <p:pic>
        <p:nvPicPr>
          <p:cNvPr id="8" name="Inhaltsplatzhalter 7"/>
          <p:cNvPicPr>
            <a:picLocks noGrp="1" noChangeAspect="1"/>
          </p:cNvPicPr>
          <p:nvPr>
            <p:ph idx="1"/>
          </p:nvPr>
        </p:nvPicPr>
        <p:blipFill>
          <a:blip r:embed="rId3"/>
          <a:stretch>
            <a:fillRect/>
          </a:stretch>
        </p:blipFill>
        <p:spPr>
          <a:xfrm>
            <a:off x="457200" y="1547445"/>
            <a:ext cx="8109569" cy="4075969"/>
          </a:xfrm>
          <a:prstGeom prst="rect">
            <a:avLst/>
          </a:prstGeom>
        </p:spPr>
      </p:pic>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17</a:t>
            </a:fld>
            <a:endParaRPr lang="en-US" sz="1000" dirty="0"/>
          </a:p>
        </p:txBody>
      </p:sp>
      <p:pic>
        <p:nvPicPr>
          <p:cNvPr id="7" name="Bild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Tree>
    <p:extLst>
      <p:ext uri="{BB962C8B-B14F-4D97-AF65-F5344CB8AC3E}">
        <p14:creationId xmlns:p14="http://schemas.microsoft.com/office/powerpoint/2010/main" val="2448320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81500"/>
          </a:xfrm>
          <a:solidFill>
            <a:schemeClr val="bg1">
              <a:lumMod val="85000"/>
            </a:schemeClr>
          </a:solidFill>
        </p:spPr>
        <p:txBody>
          <a:bodyPr>
            <a:normAutofit/>
          </a:bodyPr>
          <a:lstStyle/>
          <a:p>
            <a:r>
              <a:rPr lang="de-DE" sz="1800" b="1" dirty="0" smtClean="0">
                <a:latin typeface="Cambria"/>
                <a:cs typeface="Cambria"/>
              </a:rPr>
              <a:t>Sozialräumliche Segregation und „Milieu“-Bildung</a:t>
            </a:r>
            <a:endParaRPr lang="de-DE" sz="1800" b="1" dirty="0">
              <a:latin typeface="Cambria"/>
              <a:cs typeface="Cambria"/>
            </a:endParaRPr>
          </a:p>
        </p:txBody>
      </p:sp>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18</a:t>
            </a:fld>
            <a:endParaRPr lang="en-US" sz="1000" dirty="0"/>
          </a:p>
        </p:txBody>
      </p:sp>
      <p:pic>
        <p:nvPicPr>
          <p:cNvPr id="7" name="Bild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
        <p:nvSpPr>
          <p:cNvPr id="3" name="Inhaltsplatzhalter 2"/>
          <p:cNvSpPr>
            <a:spLocks noGrp="1"/>
          </p:cNvSpPr>
          <p:nvPr>
            <p:ph idx="1"/>
          </p:nvPr>
        </p:nvSpPr>
        <p:spPr/>
        <p:txBody>
          <a:bodyPr>
            <a:normAutofit fontScale="62500" lnSpcReduction="20000"/>
          </a:bodyPr>
          <a:lstStyle/>
          <a:p>
            <a:r>
              <a:rPr lang="de-DE" dirty="0" smtClean="0"/>
              <a:t>Zonen der </a:t>
            </a:r>
            <a:r>
              <a:rPr lang="de-DE" dirty="0" err="1" smtClean="0"/>
              <a:t>Deindustrialisierung</a:t>
            </a:r>
            <a:r>
              <a:rPr lang="de-DE" dirty="0" smtClean="0"/>
              <a:t> / verarbeitende Industrie</a:t>
            </a:r>
          </a:p>
          <a:p>
            <a:endParaRPr lang="de-DE" dirty="0" smtClean="0"/>
          </a:p>
          <a:p>
            <a:r>
              <a:rPr lang="de-DE" dirty="0" smtClean="0"/>
              <a:t>Zonen der „</a:t>
            </a:r>
            <a:r>
              <a:rPr lang="de-DE" dirty="0" err="1" smtClean="0"/>
              <a:t>migrantischen</a:t>
            </a:r>
            <a:r>
              <a:rPr lang="de-DE" dirty="0" smtClean="0"/>
              <a:t> Ökonomie“</a:t>
            </a:r>
          </a:p>
          <a:p>
            <a:endParaRPr lang="de-DE" dirty="0" smtClean="0"/>
          </a:p>
          <a:p>
            <a:r>
              <a:rPr lang="de-DE" dirty="0" smtClean="0"/>
              <a:t>Zonen der „</a:t>
            </a:r>
            <a:r>
              <a:rPr lang="de-DE" dirty="0" err="1" smtClean="0"/>
              <a:t>creative</a:t>
            </a:r>
            <a:r>
              <a:rPr lang="de-DE" dirty="0" smtClean="0"/>
              <a:t> </a:t>
            </a:r>
            <a:r>
              <a:rPr lang="de-DE" dirty="0" err="1" smtClean="0"/>
              <a:t>industries</a:t>
            </a:r>
            <a:r>
              <a:rPr lang="de-DE" dirty="0" smtClean="0"/>
              <a:t>“</a:t>
            </a:r>
          </a:p>
          <a:p>
            <a:endParaRPr lang="de-DE" dirty="0" smtClean="0"/>
          </a:p>
          <a:p>
            <a:r>
              <a:rPr lang="de-DE" dirty="0" smtClean="0"/>
              <a:t>Zonen der modernen einfachen Dienstleistungsarbeit [?]</a:t>
            </a:r>
          </a:p>
          <a:p>
            <a:endParaRPr lang="de-DE" dirty="0" smtClean="0"/>
          </a:p>
          <a:p>
            <a:r>
              <a:rPr lang="de-DE" dirty="0" smtClean="0"/>
              <a:t>Zonen der „modernen wachsenden Stadt“</a:t>
            </a:r>
          </a:p>
          <a:p>
            <a:pPr marL="0" indent="0">
              <a:buNone/>
            </a:pPr>
            <a:r>
              <a:rPr lang="de-DE" dirty="0" smtClean="0"/>
              <a:t>	- neue Jobs für Zuziehende (Wissenschaft, Beratungswesen, 	Unternehmensdienstleistungen</a:t>
            </a:r>
          </a:p>
          <a:p>
            <a:pPr marL="0" indent="0">
              <a:buNone/>
            </a:pPr>
            <a:r>
              <a:rPr lang="de-DE" dirty="0"/>
              <a:t>	</a:t>
            </a:r>
            <a:r>
              <a:rPr lang="de-DE" dirty="0" smtClean="0"/>
              <a:t>- Kreativwirtschaft/Start-ups: 50-75.000 Personen – der „digital 	native“ 	als neue Leitfigur wirtschaftlichen Erfolgs</a:t>
            </a:r>
          </a:p>
          <a:p>
            <a:pPr marL="400050" lvl="1" indent="0">
              <a:buNone/>
            </a:pPr>
            <a:r>
              <a:rPr lang="de-DE" dirty="0" smtClean="0"/>
              <a:t>- „Fremd in der eigenen Stadt“ – an den Rand gedrängt</a:t>
            </a:r>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1237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81500"/>
          </a:xfrm>
          <a:solidFill>
            <a:schemeClr val="bg1">
              <a:lumMod val="85000"/>
            </a:schemeClr>
          </a:solidFill>
        </p:spPr>
        <p:txBody>
          <a:bodyPr>
            <a:normAutofit/>
          </a:bodyPr>
          <a:lstStyle/>
          <a:p>
            <a:r>
              <a:rPr lang="de-DE" sz="1800" b="1" dirty="0" smtClean="0">
                <a:latin typeface="Cambria"/>
                <a:cs typeface="Cambria"/>
              </a:rPr>
              <a:t>Weiter anhaltende Dynamiken </a:t>
            </a:r>
            <a:endParaRPr lang="de-DE" sz="1800" b="1" dirty="0">
              <a:latin typeface="Cambria"/>
              <a:cs typeface="Cambria"/>
            </a:endParaRPr>
          </a:p>
        </p:txBody>
      </p:sp>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19</a:t>
            </a:fld>
            <a:endParaRPr lang="en-US" sz="1000" dirty="0"/>
          </a:p>
        </p:txBody>
      </p:sp>
      <p:pic>
        <p:nvPicPr>
          <p:cNvPr id="7" name="Bild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
        <p:nvSpPr>
          <p:cNvPr id="3" name="Inhaltsplatzhalter 2"/>
          <p:cNvSpPr>
            <a:spLocks noGrp="1"/>
          </p:cNvSpPr>
          <p:nvPr>
            <p:ph idx="1"/>
          </p:nvPr>
        </p:nvSpPr>
        <p:spPr/>
        <p:txBody>
          <a:bodyPr>
            <a:normAutofit fontScale="47500" lnSpcReduction="20000"/>
          </a:bodyPr>
          <a:lstStyle/>
          <a:p>
            <a:pPr>
              <a:buFontTx/>
              <a:buChar char="-"/>
            </a:pPr>
            <a:r>
              <a:rPr lang="de-DE" dirty="0" smtClean="0"/>
              <a:t>Modernes Dienstleistungsproletariat und Einkommenspolarisation als tendenzielle Polarisation nach </a:t>
            </a:r>
            <a:r>
              <a:rPr lang="de-DE" smtClean="0"/>
              <a:t>„Arbeitslogik“</a:t>
            </a:r>
            <a:endParaRPr lang="de-DE" dirty="0" smtClean="0"/>
          </a:p>
          <a:p>
            <a:pPr>
              <a:buFontTx/>
              <a:buChar char="-"/>
            </a:pPr>
            <a:endParaRPr lang="de-DE" dirty="0"/>
          </a:p>
          <a:p>
            <a:pPr>
              <a:buFontTx/>
              <a:buChar char="-"/>
            </a:pPr>
            <a:r>
              <a:rPr lang="de-DE" dirty="0"/>
              <a:t>„digitale Selbstständigkeit“ – moderne </a:t>
            </a:r>
            <a:r>
              <a:rPr lang="de-DE" dirty="0" err="1" smtClean="0"/>
              <a:t>Tagelöhnerei</a:t>
            </a:r>
            <a:endParaRPr lang="de-DE" dirty="0"/>
          </a:p>
          <a:p>
            <a:pPr>
              <a:buFontTx/>
              <a:buChar char="-"/>
            </a:pPr>
            <a:endParaRPr lang="de-DE" dirty="0" smtClean="0"/>
          </a:p>
          <a:p>
            <a:pPr>
              <a:buFontTx/>
              <a:buChar char="-"/>
            </a:pPr>
            <a:r>
              <a:rPr lang="de-DE" dirty="0" smtClean="0"/>
              <a:t>Verzahnung mit dem Umland / Urbanisierung und Ausweitung des Stadtraumes</a:t>
            </a:r>
          </a:p>
          <a:p>
            <a:pPr>
              <a:buFontTx/>
              <a:buChar char="-"/>
            </a:pPr>
            <a:endParaRPr lang="de-DE" dirty="0" smtClean="0"/>
          </a:p>
          <a:p>
            <a:pPr>
              <a:buFontTx/>
              <a:buChar char="-"/>
            </a:pPr>
            <a:r>
              <a:rPr lang="de-DE" dirty="0"/>
              <a:t>Digitale Produktionsweise – Stadtraum als </a:t>
            </a:r>
            <a:r>
              <a:rPr lang="de-DE" dirty="0" smtClean="0"/>
              <a:t>Produktionsraum</a:t>
            </a:r>
          </a:p>
          <a:p>
            <a:pPr>
              <a:buFontTx/>
              <a:buChar char="-"/>
            </a:pPr>
            <a:endParaRPr lang="de-DE" dirty="0" smtClean="0"/>
          </a:p>
          <a:p>
            <a:pPr>
              <a:buFontTx/>
              <a:buChar char="-"/>
            </a:pPr>
            <a:r>
              <a:rPr lang="de-DE" dirty="0" smtClean="0"/>
              <a:t>Wachsende Flexibilität und Erwartungen an soziale Infrastruktur</a:t>
            </a:r>
          </a:p>
          <a:p>
            <a:pPr marL="0" indent="0">
              <a:buNone/>
            </a:pPr>
            <a:endParaRPr lang="de-DE" dirty="0" smtClean="0"/>
          </a:p>
          <a:p>
            <a:pPr>
              <a:buFontTx/>
              <a:buChar char="-"/>
            </a:pPr>
            <a:r>
              <a:rPr lang="de-DE" dirty="0" smtClean="0"/>
              <a:t>Materieller und immaterieller Druck auf soziale Dienste (Gesundheit, Pflege, Erziehung …) – Anerkennungs- und Aufwertungskämpfe</a:t>
            </a:r>
          </a:p>
          <a:p>
            <a:pPr>
              <a:buFontTx/>
              <a:buChar char="-"/>
            </a:pPr>
            <a:endParaRPr lang="de-DE" dirty="0" smtClean="0"/>
          </a:p>
          <a:p>
            <a:pPr>
              <a:buFontTx/>
              <a:buChar char="-"/>
            </a:pPr>
            <a:r>
              <a:rPr lang="de-DE" dirty="0" smtClean="0"/>
              <a:t>Sozialräumliche Segregation und neue (</a:t>
            </a:r>
            <a:r>
              <a:rPr lang="de-DE" dirty="0" err="1" smtClean="0"/>
              <a:t>ethnisierte</a:t>
            </a:r>
            <a:r>
              <a:rPr lang="de-DE" dirty="0" smtClean="0"/>
              <a:t>) Teil-Arbeitsmärkte</a:t>
            </a:r>
          </a:p>
          <a:p>
            <a:pPr>
              <a:buFontTx/>
              <a:buChar char="-"/>
            </a:pPr>
            <a:endParaRPr lang="de-DE" dirty="0"/>
          </a:p>
          <a:p>
            <a:pPr>
              <a:buFontTx/>
              <a:buChar char="-"/>
            </a:pPr>
            <a:r>
              <a:rPr lang="de-DE" dirty="0" smtClean="0"/>
              <a:t>Entwicklungsmodell „Berlin“ und Transformation des deutschen Exportmodells:</a:t>
            </a:r>
            <a:br>
              <a:rPr lang="de-DE" dirty="0" smtClean="0"/>
            </a:br>
            <a:r>
              <a:rPr lang="de-DE" dirty="0" smtClean="0"/>
              <a:t>„Start </a:t>
            </a:r>
            <a:r>
              <a:rPr lang="de-DE" dirty="0" err="1" smtClean="0"/>
              <a:t>ups</a:t>
            </a:r>
            <a:r>
              <a:rPr lang="de-DE" dirty="0" smtClean="0"/>
              <a:t>“ statt „industrieller Hardware“?</a:t>
            </a:r>
          </a:p>
          <a:p>
            <a:pPr>
              <a:buFontTx/>
              <a:buChar char="-"/>
            </a:pPr>
            <a:endParaRPr lang="de-DE" dirty="0" smtClean="0"/>
          </a:p>
          <a:p>
            <a:pPr marL="0" indent="0">
              <a:buNone/>
            </a:pPr>
            <a:endParaRPr lang="de-DE" dirty="0"/>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2596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63916"/>
          </a:xfrm>
          <a:solidFill>
            <a:schemeClr val="bg1">
              <a:lumMod val="85000"/>
            </a:schemeClr>
          </a:solidFill>
        </p:spPr>
        <p:txBody>
          <a:bodyPr>
            <a:normAutofit/>
          </a:bodyPr>
          <a:lstStyle/>
          <a:p>
            <a:r>
              <a:rPr lang="de-DE" sz="1800" b="1" dirty="0" smtClean="0">
                <a:latin typeface="Cambria"/>
                <a:cs typeface="Cambria"/>
              </a:rPr>
              <a:t>Stadt als „höchste Form“ der gesellschaftlichen Arbeitsteilung</a:t>
            </a:r>
            <a:endParaRPr lang="de-DE" sz="1800" b="1" dirty="0">
              <a:latin typeface="Cambria"/>
              <a:cs typeface="Cambria"/>
            </a:endParaRPr>
          </a:p>
        </p:txBody>
      </p:sp>
      <p:sp>
        <p:nvSpPr>
          <p:cNvPr id="3" name="Inhaltsplatzhalter 2"/>
          <p:cNvSpPr>
            <a:spLocks noGrp="1"/>
          </p:cNvSpPr>
          <p:nvPr>
            <p:ph idx="1"/>
          </p:nvPr>
        </p:nvSpPr>
        <p:spPr>
          <a:xfrm>
            <a:off x="457200" y="1292470"/>
            <a:ext cx="8229600" cy="4833694"/>
          </a:xfrm>
        </p:spPr>
        <p:txBody>
          <a:bodyPr>
            <a:normAutofit fontScale="47500" lnSpcReduction="20000"/>
          </a:bodyPr>
          <a:lstStyle/>
          <a:p>
            <a:r>
              <a:rPr lang="de-DE" dirty="0" smtClean="0">
                <a:latin typeface="Cambria"/>
                <a:cs typeface="Cambria"/>
              </a:rPr>
              <a:t>Berlin – eine wieder Wachsende Stadt</a:t>
            </a:r>
          </a:p>
          <a:p>
            <a:endParaRPr lang="de-DE" dirty="0" smtClean="0">
              <a:latin typeface="Cambria"/>
              <a:cs typeface="Cambria"/>
            </a:endParaRPr>
          </a:p>
          <a:p>
            <a:r>
              <a:rPr lang="de-DE" dirty="0" smtClean="0">
                <a:latin typeface="Cambria"/>
                <a:cs typeface="Cambria"/>
              </a:rPr>
              <a:t>„Trendwende“ in den Jahren 2003-2006</a:t>
            </a:r>
          </a:p>
          <a:p>
            <a:pPr lvl="1"/>
            <a:r>
              <a:rPr lang="de-DE" dirty="0" smtClean="0">
                <a:latin typeface="Cambria"/>
                <a:cs typeface="Cambria"/>
              </a:rPr>
              <a:t>Wachstum der Einwohnerzahl, seit 2006 plus 220.000 Personen.</a:t>
            </a:r>
          </a:p>
          <a:p>
            <a:pPr lvl="1"/>
            <a:r>
              <a:rPr lang="de-DE" dirty="0" smtClean="0">
                <a:latin typeface="Cambria"/>
                <a:cs typeface="Cambria"/>
              </a:rPr>
              <a:t>Hohe Mobilität, wachsender Anteil ausländischer Staatsangehöriger</a:t>
            </a:r>
          </a:p>
          <a:p>
            <a:pPr lvl="1"/>
            <a:r>
              <a:rPr lang="de-DE" dirty="0" smtClean="0">
                <a:latin typeface="Cambria"/>
                <a:cs typeface="Cambria"/>
              </a:rPr>
              <a:t>Anstieg der Erwerbstätigkeit (+ ca. 250.000 seit 2006) und Abnahme der Arbeitslosigkeit</a:t>
            </a:r>
          </a:p>
          <a:p>
            <a:pPr lvl="1"/>
            <a:r>
              <a:rPr lang="de-DE" dirty="0" smtClean="0">
                <a:latin typeface="Cambria"/>
                <a:cs typeface="Cambria"/>
              </a:rPr>
              <a:t>Ca. 300.000 Erwerbstätige pendeln/täglich wöchentlich in die Stadt, ca. 170.000 aus der </a:t>
            </a:r>
            <a:r>
              <a:rPr lang="de-DE" dirty="0">
                <a:latin typeface="Cambria"/>
                <a:cs typeface="Cambria"/>
              </a:rPr>
              <a:t>S</a:t>
            </a:r>
            <a:r>
              <a:rPr lang="de-DE" dirty="0" smtClean="0">
                <a:latin typeface="Cambria"/>
                <a:cs typeface="Cambria"/>
              </a:rPr>
              <a:t>tadt hinaus.</a:t>
            </a:r>
          </a:p>
          <a:p>
            <a:pPr lvl="1"/>
            <a:r>
              <a:rPr lang="de-DE" dirty="0" smtClean="0">
                <a:latin typeface="Cambria"/>
                <a:cs typeface="Cambria"/>
              </a:rPr>
              <a:t>Entwicklung des jährlichen Arbeitsvolumens in Berlin seit 2006/7 relativ abgekoppelt von gesamtwirtschaftlichen und globalen Entwicklungen bzw. andere Art der Anbindung (Stadtstaaten).</a:t>
            </a:r>
          </a:p>
          <a:p>
            <a:pPr lvl="1"/>
            <a:endParaRPr lang="de-DE" dirty="0" smtClean="0">
              <a:latin typeface="Cambria"/>
              <a:cs typeface="Cambria"/>
            </a:endParaRPr>
          </a:p>
          <a:p>
            <a:r>
              <a:rPr lang="de-DE" dirty="0" smtClean="0">
                <a:latin typeface="Cambria"/>
                <a:cs typeface="Cambria"/>
              </a:rPr>
              <a:t>Wichtige dynamische Sektoren: Regierungsumzug, Beratungsindustrie, Lobbyismus; Tourismus; Gesundheitswirtschaft; „Kreativwirtschaft“; Selbstständigkeit; Start-up-Szene</a:t>
            </a:r>
          </a:p>
          <a:p>
            <a:endParaRPr lang="de-DE" dirty="0" smtClean="0">
              <a:latin typeface="Cambria"/>
              <a:cs typeface="Cambria"/>
            </a:endParaRPr>
          </a:p>
          <a:p>
            <a:r>
              <a:rPr lang="de-DE" dirty="0" smtClean="0">
                <a:latin typeface="Cambria"/>
                <a:cs typeface="Cambria"/>
              </a:rPr>
              <a:t>Folgen: Wohnungsmarkt, soziale Infrastruktur (Kindertagesstätten, Schulen), Mobilität, ungleiche sozialräumliche Entwicklung, …</a:t>
            </a:r>
          </a:p>
          <a:p>
            <a:endParaRPr lang="de-DE" dirty="0">
              <a:latin typeface="Cambria"/>
              <a:cs typeface="Cambria"/>
            </a:endParaRPr>
          </a:p>
          <a:p>
            <a:r>
              <a:rPr lang="de-DE" dirty="0" smtClean="0">
                <a:latin typeface="Cambria"/>
                <a:cs typeface="Cambria"/>
              </a:rPr>
              <a:t>Sozialer Zusammenhalt – soziale Ausgrenzung – Neuverteilung der sozialen Positionen: Beruf, Status, Selbst- und Fremdeinstufung</a:t>
            </a:r>
          </a:p>
          <a:p>
            <a:pPr lvl="1"/>
            <a:endParaRPr lang="de-DE" dirty="0">
              <a:latin typeface="Cambria"/>
              <a:cs typeface="Cambria"/>
            </a:endParaRPr>
          </a:p>
        </p:txBody>
      </p:sp>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2</a:t>
            </a:fld>
            <a:endParaRPr lang="en-US" sz="1000" dirty="0"/>
          </a:p>
        </p:txBody>
      </p:sp>
      <p:pic>
        <p:nvPicPr>
          <p:cNvPr id="7" name="Bild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Tree>
    <p:extLst>
      <p:ext uri="{BB962C8B-B14F-4D97-AF65-F5344CB8AC3E}">
        <p14:creationId xmlns:p14="http://schemas.microsoft.com/office/powerpoint/2010/main" val="41409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615"/>
            <a:ext cx="8229600" cy="419954"/>
          </a:xfrm>
          <a:solidFill>
            <a:schemeClr val="bg1">
              <a:lumMod val="85000"/>
            </a:schemeClr>
          </a:solidFill>
        </p:spPr>
        <p:txBody>
          <a:bodyPr>
            <a:normAutofit/>
          </a:bodyPr>
          <a:lstStyle/>
          <a:p>
            <a:endParaRPr lang="de-DE" sz="1800" b="1" dirty="0">
              <a:latin typeface="Cambria"/>
              <a:cs typeface="Cambria"/>
            </a:endParaRPr>
          </a:p>
        </p:txBody>
      </p:sp>
      <p:sp>
        <p:nvSpPr>
          <p:cNvPr id="5" name="Datumsplatzhalter 4"/>
          <p:cNvSpPr>
            <a:spLocks noGrp="1"/>
          </p:cNvSpPr>
          <p:nvPr>
            <p:ph type="dt" sz="half" idx="10"/>
          </p:nvPr>
        </p:nvSpPr>
        <p:spPr>
          <a:xfrm>
            <a:off x="0" y="6492875"/>
            <a:ext cx="2133600" cy="365125"/>
          </a:xfrm>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7" name="Foliennummernplatzhalter 6"/>
          <p:cNvSpPr>
            <a:spLocks noGrp="1"/>
          </p:cNvSpPr>
          <p:nvPr>
            <p:ph type="sldNum" sz="quarter" idx="12"/>
          </p:nvPr>
        </p:nvSpPr>
        <p:spPr>
          <a:xfrm>
            <a:off x="7487721" y="6490335"/>
            <a:ext cx="654687" cy="365125"/>
          </a:xfrm>
        </p:spPr>
        <p:txBody>
          <a:bodyPr/>
          <a:lstStyle/>
          <a:p>
            <a:fld id="{FA84A37A-AFC2-4A01-80A1-FC20F2C0D5BB}" type="slidenum">
              <a:rPr lang="en-US" sz="1000" smtClean="0"/>
              <a:pPr/>
              <a:t>20</a:t>
            </a:fld>
            <a:endParaRPr lang="en-US" sz="1000" dirty="0"/>
          </a:p>
        </p:txBody>
      </p:sp>
      <p:pic>
        <p:nvPicPr>
          <p:cNvPr id="8" name="Bild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
        <p:nvSpPr>
          <p:cNvPr id="3" name="Inhaltsplatzhalter 2"/>
          <p:cNvSpPr>
            <a:spLocks noGrp="1"/>
          </p:cNvSpPr>
          <p:nvPr>
            <p:ph sz="half" idx="1"/>
          </p:nvPr>
        </p:nvSpPr>
        <p:spPr/>
        <p:txBody>
          <a:bodyPr/>
          <a:lstStyle/>
          <a:p>
            <a:endParaRPr lang="de-DE" dirty="0"/>
          </a:p>
        </p:txBody>
      </p:sp>
      <p:sp>
        <p:nvSpPr>
          <p:cNvPr id="4" name="Inhaltsplatzhalter 3"/>
          <p:cNvSpPr>
            <a:spLocks noGrp="1"/>
          </p:cNvSpPr>
          <p:nvPr>
            <p:ph sz="half" idx="2"/>
          </p:nvPr>
        </p:nvSpPr>
        <p:spPr/>
        <p:txBody>
          <a:bodyPr/>
          <a:lstStyle/>
          <a:p>
            <a:endParaRPr lang="de-DE"/>
          </a:p>
        </p:txBody>
      </p:sp>
    </p:spTree>
    <p:extLst>
      <p:ext uri="{BB962C8B-B14F-4D97-AF65-F5344CB8AC3E}">
        <p14:creationId xmlns:p14="http://schemas.microsoft.com/office/powerpoint/2010/main" val="2257608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28747"/>
          </a:xfrm>
          <a:solidFill>
            <a:schemeClr val="bg1">
              <a:lumMod val="85000"/>
            </a:schemeClr>
          </a:solidFill>
        </p:spPr>
        <p:txBody>
          <a:bodyPr>
            <a:normAutofit/>
          </a:bodyPr>
          <a:lstStyle/>
          <a:p>
            <a:r>
              <a:rPr lang="de-DE" sz="1800" b="1" dirty="0" smtClean="0">
                <a:latin typeface="Cambria"/>
                <a:cs typeface="Cambria"/>
              </a:rPr>
              <a:t>Urbane Arbeitsmärkte – „Urbaner Gesamtarbeiter“</a:t>
            </a:r>
            <a:endParaRPr lang="de-DE" sz="1800" b="1" dirty="0">
              <a:latin typeface="Cambria"/>
              <a:cs typeface="Cambria"/>
            </a:endParaRPr>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872715747"/>
              </p:ext>
            </p:extLst>
          </p:nvPr>
        </p:nvGraphicFramePr>
        <p:xfrm>
          <a:off x="457200" y="826478"/>
          <a:ext cx="8229600" cy="529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3</a:t>
            </a:fld>
            <a:endParaRPr lang="en-US" sz="1000" dirty="0"/>
          </a:p>
        </p:txBody>
      </p:sp>
      <p:pic>
        <p:nvPicPr>
          <p:cNvPr id="7" name="Bild 6"/>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
        <p:nvSpPr>
          <p:cNvPr id="13" name="Textfeld 12"/>
          <p:cNvSpPr txBox="1"/>
          <p:nvPr/>
        </p:nvSpPr>
        <p:spPr>
          <a:xfrm>
            <a:off x="6567854" y="881333"/>
            <a:ext cx="2118946" cy="369332"/>
          </a:xfrm>
          <a:prstGeom prst="rect">
            <a:avLst/>
          </a:prstGeom>
          <a:noFill/>
        </p:spPr>
        <p:txBody>
          <a:bodyPr wrap="square" rtlCol="0">
            <a:spAutoFit/>
          </a:bodyPr>
          <a:lstStyle/>
          <a:p>
            <a:r>
              <a:rPr lang="de-DE" dirty="0" smtClean="0"/>
              <a:t>Wertsetzende Arbeit</a:t>
            </a:r>
            <a:endParaRPr lang="de-DE" dirty="0"/>
          </a:p>
        </p:txBody>
      </p:sp>
      <p:sp>
        <p:nvSpPr>
          <p:cNvPr id="14" name="Textfeld 13"/>
          <p:cNvSpPr txBox="1"/>
          <p:nvPr/>
        </p:nvSpPr>
        <p:spPr>
          <a:xfrm>
            <a:off x="457200" y="881333"/>
            <a:ext cx="2338754" cy="369332"/>
          </a:xfrm>
          <a:prstGeom prst="rect">
            <a:avLst/>
          </a:prstGeom>
          <a:noFill/>
        </p:spPr>
        <p:txBody>
          <a:bodyPr wrap="square" rtlCol="0">
            <a:spAutoFit/>
          </a:bodyPr>
          <a:lstStyle/>
          <a:p>
            <a:r>
              <a:rPr lang="de-DE" dirty="0" smtClean="0"/>
              <a:t>Konsumtionsarbeit</a:t>
            </a:r>
            <a:endParaRPr lang="de-DE" dirty="0"/>
          </a:p>
        </p:txBody>
      </p:sp>
      <p:sp>
        <p:nvSpPr>
          <p:cNvPr id="15" name="Textfeld 14"/>
          <p:cNvSpPr txBox="1"/>
          <p:nvPr/>
        </p:nvSpPr>
        <p:spPr>
          <a:xfrm>
            <a:off x="457200" y="5756832"/>
            <a:ext cx="2954215" cy="369332"/>
          </a:xfrm>
          <a:prstGeom prst="rect">
            <a:avLst/>
          </a:prstGeom>
          <a:noFill/>
        </p:spPr>
        <p:txBody>
          <a:bodyPr wrap="square" rtlCol="0">
            <a:spAutoFit/>
          </a:bodyPr>
          <a:lstStyle/>
          <a:p>
            <a:r>
              <a:rPr lang="de-DE" dirty="0" smtClean="0"/>
              <a:t>Reproduktion Gemeinwesen</a:t>
            </a:r>
            <a:endParaRPr lang="de-DE" dirty="0"/>
          </a:p>
        </p:txBody>
      </p:sp>
      <p:sp>
        <p:nvSpPr>
          <p:cNvPr id="16" name="Textfeld 15"/>
          <p:cNvSpPr txBox="1"/>
          <p:nvPr/>
        </p:nvSpPr>
        <p:spPr>
          <a:xfrm>
            <a:off x="6113584" y="5760929"/>
            <a:ext cx="2584939" cy="369332"/>
          </a:xfrm>
          <a:prstGeom prst="rect">
            <a:avLst/>
          </a:prstGeom>
          <a:noFill/>
        </p:spPr>
        <p:txBody>
          <a:bodyPr wrap="square" rtlCol="0">
            <a:spAutoFit/>
          </a:bodyPr>
          <a:lstStyle/>
          <a:p>
            <a:pPr algn="r"/>
            <a:r>
              <a:rPr lang="de-DE" dirty="0" smtClean="0"/>
              <a:t>Private Reproduktion </a:t>
            </a:r>
            <a:endParaRPr lang="de-DE" dirty="0"/>
          </a:p>
        </p:txBody>
      </p:sp>
    </p:spTree>
    <p:extLst>
      <p:ext uri="{BB962C8B-B14F-4D97-AF65-F5344CB8AC3E}">
        <p14:creationId xmlns:p14="http://schemas.microsoft.com/office/powerpoint/2010/main" val="105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07877"/>
          </a:xfrm>
          <a:solidFill>
            <a:schemeClr val="bg1">
              <a:lumMod val="85000"/>
            </a:schemeClr>
          </a:solidFill>
        </p:spPr>
        <p:txBody>
          <a:bodyPr>
            <a:normAutofit/>
          </a:bodyPr>
          <a:lstStyle/>
          <a:p>
            <a:r>
              <a:rPr lang="de-DE" sz="1800" b="1" dirty="0" smtClean="0">
                <a:latin typeface="Cambria"/>
                <a:cs typeface="Cambria"/>
              </a:rPr>
              <a:t>Erwerbstätigkeit und Lebensunterhalt</a:t>
            </a:r>
            <a:endParaRPr lang="de-DE" sz="1800" b="1" dirty="0">
              <a:latin typeface="Cambria"/>
              <a:cs typeface="Cambria"/>
            </a:endParaRPr>
          </a:p>
        </p:txBody>
      </p:sp>
      <p:pic>
        <p:nvPicPr>
          <p:cNvPr id="8" name="Inhaltsplatzhalter 7"/>
          <p:cNvPicPr>
            <a:picLocks noGrp="1" noChangeAspect="1"/>
          </p:cNvPicPr>
          <p:nvPr>
            <p:ph idx="1"/>
          </p:nvPr>
        </p:nvPicPr>
        <p:blipFill>
          <a:blip r:embed="rId3"/>
          <a:stretch>
            <a:fillRect/>
          </a:stretch>
        </p:blipFill>
        <p:spPr>
          <a:xfrm>
            <a:off x="2404937" y="1134208"/>
            <a:ext cx="4314884" cy="4991955"/>
          </a:xfrm>
          <a:prstGeom prst="rect">
            <a:avLst/>
          </a:prstGeom>
        </p:spPr>
      </p:pic>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4</a:t>
            </a:fld>
            <a:endParaRPr lang="en-US" sz="1000" dirty="0"/>
          </a:p>
        </p:txBody>
      </p:sp>
      <p:pic>
        <p:nvPicPr>
          <p:cNvPr id="7" name="Bild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Tree>
    <p:extLst>
      <p:ext uri="{BB962C8B-B14F-4D97-AF65-F5344CB8AC3E}">
        <p14:creationId xmlns:p14="http://schemas.microsoft.com/office/powerpoint/2010/main" val="687400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4615"/>
            <a:ext cx="8229600" cy="419954"/>
          </a:xfrm>
          <a:solidFill>
            <a:schemeClr val="bg1">
              <a:lumMod val="85000"/>
            </a:schemeClr>
          </a:solidFill>
        </p:spPr>
        <p:txBody>
          <a:bodyPr>
            <a:normAutofit/>
          </a:bodyPr>
          <a:lstStyle/>
          <a:p>
            <a:r>
              <a:rPr lang="de-DE" sz="1800" b="1" dirty="0" smtClean="0">
                <a:latin typeface="Cambria"/>
                <a:cs typeface="Cambria"/>
              </a:rPr>
              <a:t>Pars pro toto: Entwicklung des Jahresarbeitsvolumens</a:t>
            </a:r>
            <a:endParaRPr lang="de-DE" sz="1800" b="1" dirty="0">
              <a:latin typeface="Cambria"/>
              <a:cs typeface="Cambria"/>
            </a:endParaRPr>
          </a:p>
        </p:txBody>
      </p:sp>
      <p:sp>
        <p:nvSpPr>
          <p:cNvPr id="5" name="Datumsplatzhalter 4"/>
          <p:cNvSpPr>
            <a:spLocks noGrp="1"/>
          </p:cNvSpPr>
          <p:nvPr>
            <p:ph type="dt" sz="half" idx="10"/>
          </p:nvPr>
        </p:nvSpPr>
        <p:spPr>
          <a:xfrm>
            <a:off x="0" y="6492875"/>
            <a:ext cx="2133600" cy="365125"/>
          </a:xfrm>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7" name="Foliennummernplatzhalter 6"/>
          <p:cNvSpPr>
            <a:spLocks noGrp="1"/>
          </p:cNvSpPr>
          <p:nvPr>
            <p:ph type="sldNum" sz="quarter" idx="12"/>
          </p:nvPr>
        </p:nvSpPr>
        <p:spPr>
          <a:xfrm>
            <a:off x="7487721" y="6490335"/>
            <a:ext cx="654687" cy="365125"/>
          </a:xfrm>
        </p:spPr>
        <p:txBody>
          <a:bodyPr/>
          <a:lstStyle/>
          <a:p>
            <a:fld id="{FA84A37A-AFC2-4A01-80A1-FC20F2C0D5BB}" type="slidenum">
              <a:rPr lang="en-US" sz="1000" smtClean="0"/>
              <a:pPr/>
              <a:t>5</a:t>
            </a:fld>
            <a:endParaRPr lang="en-US" sz="1000" dirty="0"/>
          </a:p>
        </p:txBody>
      </p:sp>
      <p:pic>
        <p:nvPicPr>
          <p:cNvPr id="8" name="Bild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pic>
        <p:nvPicPr>
          <p:cNvPr id="9" name="Inhaltsplatzhalter 8"/>
          <p:cNvPicPr>
            <a:picLocks noGrp="1" noChangeAspect="1"/>
          </p:cNvPicPr>
          <p:nvPr>
            <p:ph sz="half" idx="1"/>
          </p:nvPr>
        </p:nvPicPr>
        <p:blipFill>
          <a:blip r:embed="rId4"/>
          <a:stretch>
            <a:fillRect/>
          </a:stretch>
        </p:blipFill>
        <p:spPr>
          <a:xfrm>
            <a:off x="457200" y="2962951"/>
            <a:ext cx="4038600" cy="3163212"/>
          </a:xfrm>
          <a:prstGeom prst="rect">
            <a:avLst/>
          </a:prstGeom>
        </p:spPr>
      </p:pic>
      <p:pic>
        <p:nvPicPr>
          <p:cNvPr id="11" name="Inhaltsplatzhalter 10"/>
          <p:cNvPicPr>
            <a:picLocks noGrp="1" noChangeAspect="1"/>
          </p:cNvPicPr>
          <p:nvPr>
            <p:ph sz="half" idx="2"/>
          </p:nvPr>
        </p:nvPicPr>
        <p:blipFill>
          <a:blip r:embed="rId5"/>
          <a:stretch>
            <a:fillRect/>
          </a:stretch>
        </p:blipFill>
        <p:spPr>
          <a:xfrm>
            <a:off x="4648200" y="1733112"/>
            <a:ext cx="4038600" cy="4393051"/>
          </a:xfrm>
          <a:prstGeom prst="rect">
            <a:avLst/>
          </a:prstGeom>
        </p:spPr>
      </p:pic>
    </p:spTree>
    <p:extLst>
      <p:ext uri="{BB962C8B-B14F-4D97-AF65-F5344CB8AC3E}">
        <p14:creationId xmlns:p14="http://schemas.microsoft.com/office/powerpoint/2010/main" val="21341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9085"/>
          </a:xfrm>
        </p:spPr>
        <p:txBody>
          <a:bodyPr>
            <a:normAutofit/>
          </a:bodyPr>
          <a:lstStyle/>
          <a:p>
            <a:r>
              <a:rPr lang="de-DE" sz="1800" dirty="0" smtClean="0">
                <a:latin typeface="Cambria"/>
                <a:cs typeface="Cambria"/>
              </a:rPr>
              <a:t>Veränderung der Erwerbstätigenzahl nach Wirtschaftszweigen</a:t>
            </a:r>
            <a:endParaRPr lang="de-DE" sz="1800" dirty="0">
              <a:latin typeface="Cambria"/>
              <a:cs typeface="Cambria"/>
            </a:endParaRPr>
          </a:p>
        </p:txBody>
      </p:sp>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6</a:t>
            </a:fld>
            <a:endParaRPr lang="en-US" sz="1000" dirty="0"/>
          </a:p>
        </p:txBody>
      </p:sp>
      <p:pic>
        <p:nvPicPr>
          <p:cNvPr id="7" name="Bild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pic>
        <p:nvPicPr>
          <p:cNvPr id="10" name="Inhaltsplatzhalter 9"/>
          <p:cNvPicPr>
            <a:picLocks noGrp="1" noChangeAspect="1"/>
          </p:cNvPicPr>
          <p:nvPr>
            <p:ph idx="1"/>
          </p:nvPr>
        </p:nvPicPr>
        <p:blipFill>
          <a:blip r:embed="rId4"/>
          <a:stretch>
            <a:fillRect/>
          </a:stretch>
        </p:blipFill>
        <p:spPr>
          <a:xfrm>
            <a:off x="1475606" y="1715364"/>
            <a:ext cx="6192788" cy="4295634"/>
          </a:xfrm>
          <a:prstGeom prst="rect">
            <a:avLst/>
          </a:prstGeom>
        </p:spPr>
      </p:pic>
    </p:spTree>
    <p:extLst>
      <p:ext uri="{BB962C8B-B14F-4D97-AF65-F5344CB8AC3E}">
        <p14:creationId xmlns:p14="http://schemas.microsoft.com/office/powerpoint/2010/main" val="1678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9616"/>
          </a:xfrm>
          <a:solidFill>
            <a:schemeClr val="bg1">
              <a:lumMod val="85000"/>
            </a:schemeClr>
          </a:solidFill>
        </p:spPr>
        <p:txBody>
          <a:bodyPr>
            <a:normAutofit fontScale="90000"/>
          </a:bodyPr>
          <a:lstStyle/>
          <a:p>
            <a:r>
              <a:rPr lang="de-DE" sz="1800" b="1" dirty="0" smtClean="0">
                <a:latin typeface="Cambria"/>
                <a:cs typeface="Cambria"/>
              </a:rPr>
              <a:t>Legende</a:t>
            </a:r>
            <a:endParaRPr lang="de-DE" sz="1800" b="1" dirty="0">
              <a:latin typeface="Cambria"/>
              <a:cs typeface="Cambria"/>
            </a:endParaRPr>
          </a:p>
        </p:txBody>
      </p:sp>
      <p:pic>
        <p:nvPicPr>
          <p:cNvPr id="8" name="Inhaltsplatzhalter 7"/>
          <p:cNvPicPr>
            <a:picLocks noGrp="1" noChangeAspect="1"/>
          </p:cNvPicPr>
          <p:nvPr>
            <p:ph idx="1"/>
          </p:nvPr>
        </p:nvPicPr>
        <p:blipFill>
          <a:blip r:embed="rId3"/>
          <a:stretch>
            <a:fillRect/>
          </a:stretch>
        </p:blipFill>
        <p:spPr>
          <a:xfrm>
            <a:off x="457200" y="1385494"/>
            <a:ext cx="8229600" cy="3495850"/>
          </a:xfrm>
          <a:prstGeom prst="rect">
            <a:avLst/>
          </a:prstGeom>
        </p:spPr>
      </p:pic>
      <p:sp>
        <p:nvSpPr>
          <p:cNvPr id="4" name="Datumsplatzhalter 3"/>
          <p:cNvSpPr>
            <a:spLocks noGrp="1"/>
          </p:cNvSpPr>
          <p:nvPr>
            <p:ph type="dt" sz="half" idx="10"/>
          </p:nvPr>
        </p:nvSpPr>
        <p:spPr>
          <a:xfrm>
            <a:off x="0" y="6492875"/>
            <a:ext cx="2133600" cy="365125"/>
          </a:xfrm>
        </p:spPr>
        <p:txBody>
          <a:bodyPr/>
          <a:lstStyle/>
          <a:p>
            <a:fld id="{83081FA5-A988-7A46-A397-3A02AC18B1BA}" type="datetime1">
              <a:rPr lang="de-DE" sz="1000" smtClean="0"/>
              <a:t>07.10.2015</a:t>
            </a:fld>
            <a:endParaRPr lang="en-US" sz="1000" dirty="0"/>
          </a:p>
        </p:txBody>
      </p:sp>
      <p:sp>
        <p:nvSpPr>
          <p:cNvPr id="5" name="Fußzeilenplatzhalter 4"/>
          <p:cNvSpPr>
            <a:spLocks noGrp="1"/>
          </p:cNvSpPr>
          <p:nvPr>
            <p:ph type="ftr" sz="quarter" idx="11"/>
          </p:nvPr>
        </p:nvSpPr>
        <p:spPr>
          <a:xfrm>
            <a:off x="3124200" y="6492875"/>
            <a:ext cx="2895600" cy="365125"/>
          </a:xfrm>
        </p:spPr>
        <p:txBody>
          <a:bodyPr/>
          <a:lstStyle/>
          <a:p>
            <a:r>
              <a:rPr lang="en-US" sz="1000" dirty="0" smtClean="0"/>
              <a:t>Horst </a:t>
            </a:r>
            <a:r>
              <a:rPr lang="en-US" sz="1000" dirty="0" err="1" smtClean="0"/>
              <a:t>Kahrs</a:t>
            </a:r>
            <a:endParaRPr lang="en-US" sz="1000" dirty="0"/>
          </a:p>
        </p:txBody>
      </p:sp>
      <p:sp>
        <p:nvSpPr>
          <p:cNvPr id="6" name="Foliennummernplatzhalter 5"/>
          <p:cNvSpPr>
            <a:spLocks noGrp="1"/>
          </p:cNvSpPr>
          <p:nvPr>
            <p:ph type="sldNum" sz="quarter" idx="12"/>
          </p:nvPr>
        </p:nvSpPr>
        <p:spPr>
          <a:xfrm>
            <a:off x="7887538" y="6492875"/>
            <a:ext cx="1256461" cy="365125"/>
          </a:xfrm>
        </p:spPr>
        <p:txBody>
          <a:bodyPr/>
          <a:lstStyle/>
          <a:p>
            <a:pPr algn="l"/>
            <a:fld id="{FA84A37A-AFC2-4A01-80A1-FC20F2C0D5BB}" type="slidenum">
              <a:rPr lang="en-US" sz="1000" smtClean="0"/>
              <a:pPr algn="l"/>
              <a:t>7</a:t>
            </a:fld>
            <a:endParaRPr lang="en-US" sz="1000" dirty="0"/>
          </a:p>
        </p:txBody>
      </p:sp>
      <p:pic>
        <p:nvPicPr>
          <p:cNvPr id="7" name="Bild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42408" y="6492875"/>
            <a:ext cx="1001592" cy="362585"/>
          </a:xfrm>
          <a:prstGeom prst="rect">
            <a:avLst/>
          </a:prstGeom>
          <a:noFill/>
          <a:ln>
            <a:noFill/>
          </a:ln>
        </p:spPr>
      </p:pic>
    </p:spTree>
    <p:extLst>
      <p:ext uri="{BB962C8B-B14F-4D97-AF65-F5344CB8AC3E}">
        <p14:creationId xmlns:p14="http://schemas.microsoft.com/office/powerpoint/2010/main" val="156163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455124"/>
          </a:xfrm>
          <a:solidFill>
            <a:schemeClr val="bg1">
              <a:lumMod val="85000"/>
            </a:schemeClr>
          </a:solidFill>
        </p:spPr>
        <p:txBody>
          <a:bodyPr>
            <a:normAutofit/>
          </a:bodyPr>
          <a:lstStyle/>
          <a:p>
            <a:r>
              <a:rPr lang="de-DE" sz="1800" b="1" dirty="0" smtClean="0">
                <a:latin typeface="Cambria" panose="02040503050406030204" pitchFamily="18" charset="0"/>
              </a:rPr>
              <a:t>Berlin: Horizontale und vertikale Arbeitsteilung 1991 - 2012</a:t>
            </a:r>
            <a:endParaRPr lang="de-DE" sz="1800" b="1" dirty="0">
              <a:latin typeface="Cambria" panose="02040503050406030204" pitchFamily="18" charset="0"/>
            </a:endParaRPr>
          </a:p>
        </p:txBody>
      </p:sp>
      <p:pic>
        <p:nvPicPr>
          <p:cNvPr id="10" name="Inhaltsplatzhalter 9"/>
          <p:cNvPicPr>
            <a:picLocks noGrp="1" noChangeAspect="1"/>
          </p:cNvPicPr>
          <p:nvPr>
            <p:ph sz="half" idx="1"/>
          </p:nvPr>
        </p:nvPicPr>
        <p:blipFill>
          <a:blip r:embed="rId3"/>
          <a:stretch>
            <a:fillRect/>
          </a:stretch>
        </p:blipFill>
        <p:spPr>
          <a:xfrm>
            <a:off x="457200" y="2984181"/>
            <a:ext cx="4308475" cy="3042288"/>
          </a:xfrm>
          <a:prstGeom prst="rect">
            <a:avLst/>
          </a:prstGeom>
        </p:spPr>
      </p:pic>
      <p:pic>
        <p:nvPicPr>
          <p:cNvPr id="13" name="Inhaltsplatzhalter 12"/>
          <p:cNvPicPr>
            <a:picLocks noGrp="1" noChangeAspect="1"/>
          </p:cNvPicPr>
          <p:nvPr>
            <p:ph sz="half" idx="2"/>
          </p:nvPr>
        </p:nvPicPr>
        <p:blipFill>
          <a:blip r:embed="rId4"/>
          <a:stretch>
            <a:fillRect/>
          </a:stretch>
        </p:blipFill>
        <p:spPr>
          <a:xfrm>
            <a:off x="5140514" y="1133475"/>
            <a:ext cx="3444496" cy="4992688"/>
          </a:xfrm>
          <a:prstGeom prst="rect">
            <a:avLst/>
          </a:prstGeom>
        </p:spPr>
      </p:pic>
      <p:sp>
        <p:nvSpPr>
          <p:cNvPr id="5" name="Datumsplatzhalter 4"/>
          <p:cNvSpPr>
            <a:spLocks noGrp="1"/>
          </p:cNvSpPr>
          <p:nvPr>
            <p:ph type="dt" sz="half" idx="10"/>
          </p:nvPr>
        </p:nvSpPr>
        <p:spPr/>
        <p:txBody>
          <a:bodyPr/>
          <a:lstStyle/>
          <a:p>
            <a:fld id="{CED41AFF-8B99-5A47-91C9-FACE5BDD8750}" type="datetime1">
              <a:rPr lang="de-DE" sz="1000" smtClean="0"/>
              <a:t>07.10.2015</a:t>
            </a:fld>
            <a:endParaRPr lang="en-US" sz="1000" dirty="0"/>
          </a:p>
        </p:txBody>
      </p:sp>
      <p:sp>
        <p:nvSpPr>
          <p:cNvPr id="6" name="Fußzeilenplatzhalter 5"/>
          <p:cNvSpPr>
            <a:spLocks noGrp="1"/>
          </p:cNvSpPr>
          <p:nvPr>
            <p:ph type="ftr" sz="quarter" idx="11"/>
          </p:nvPr>
        </p:nvSpPr>
        <p:spPr/>
        <p:txBody>
          <a:bodyPr/>
          <a:lstStyle/>
          <a:p>
            <a:r>
              <a:rPr lang="en-US" sz="1000" dirty="0" smtClean="0"/>
              <a:t>Horst Kahrs</a:t>
            </a:r>
            <a:endParaRPr lang="en-US" sz="1000" dirty="0"/>
          </a:p>
        </p:txBody>
      </p:sp>
      <p:sp>
        <p:nvSpPr>
          <p:cNvPr id="7" name="Foliennummernplatzhalter 6"/>
          <p:cNvSpPr>
            <a:spLocks noGrp="1"/>
          </p:cNvSpPr>
          <p:nvPr>
            <p:ph type="sldNum" sz="quarter" idx="12"/>
          </p:nvPr>
        </p:nvSpPr>
        <p:spPr/>
        <p:txBody>
          <a:bodyPr/>
          <a:lstStyle/>
          <a:p>
            <a:fld id="{FA84A37A-AFC2-4A01-80A1-FC20F2C0D5BB}" type="slidenum">
              <a:rPr lang="en-US" sz="1000" smtClean="0"/>
              <a:pPr/>
              <a:t>8</a:t>
            </a:fld>
            <a:endParaRPr lang="en-US" sz="1000" dirty="0"/>
          </a:p>
        </p:txBody>
      </p:sp>
    </p:spTree>
    <p:extLst>
      <p:ext uri="{BB962C8B-B14F-4D97-AF65-F5344CB8AC3E}">
        <p14:creationId xmlns:p14="http://schemas.microsoft.com/office/powerpoint/2010/main" val="210346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02370"/>
          </a:xfrm>
          <a:solidFill>
            <a:schemeClr val="bg1">
              <a:lumMod val="85000"/>
            </a:schemeClr>
          </a:solidFill>
        </p:spPr>
        <p:txBody>
          <a:bodyPr>
            <a:normAutofit/>
          </a:bodyPr>
          <a:lstStyle/>
          <a:p>
            <a:r>
              <a:rPr lang="de-DE" sz="1800" b="1" dirty="0" smtClean="0">
                <a:latin typeface="Cambria" panose="02040503050406030204" pitchFamily="18" charset="0"/>
              </a:rPr>
              <a:t>Berufliche Arbeitsteilung in Berlin 1991 und 2012</a:t>
            </a:r>
            <a:endParaRPr lang="de-DE" sz="1800" b="1" dirty="0">
              <a:latin typeface="Cambria" panose="02040503050406030204" pitchFamily="18" charset="0"/>
            </a:endParaRPr>
          </a:p>
        </p:txBody>
      </p:sp>
      <p:pic>
        <p:nvPicPr>
          <p:cNvPr id="9" name="Inhaltsplatzhalter 8"/>
          <p:cNvPicPr>
            <a:picLocks noGrp="1" noChangeAspect="1"/>
          </p:cNvPicPr>
          <p:nvPr>
            <p:ph sz="half" idx="1"/>
          </p:nvPr>
        </p:nvPicPr>
        <p:blipFill>
          <a:blip r:embed="rId3"/>
          <a:stretch>
            <a:fillRect/>
          </a:stretch>
        </p:blipFill>
        <p:spPr>
          <a:xfrm>
            <a:off x="457200" y="1839409"/>
            <a:ext cx="4038600" cy="4047544"/>
          </a:xfrm>
          <a:prstGeom prst="rect">
            <a:avLst/>
          </a:prstGeom>
        </p:spPr>
      </p:pic>
      <p:pic>
        <p:nvPicPr>
          <p:cNvPr id="8" name="Inhaltsplatzhalter 7"/>
          <p:cNvPicPr>
            <a:picLocks noGrp="1" noChangeAspect="1"/>
          </p:cNvPicPr>
          <p:nvPr>
            <p:ph sz="half" idx="2"/>
          </p:nvPr>
        </p:nvPicPr>
        <p:blipFill>
          <a:blip r:embed="rId4"/>
          <a:stretch>
            <a:fillRect/>
          </a:stretch>
        </p:blipFill>
        <p:spPr>
          <a:xfrm>
            <a:off x="4648200" y="1839409"/>
            <a:ext cx="4038600" cy="4047544"/>
          </a:xfrm>
          <a:prstGeom prst="rect">
            <a:avLst/>
          </a:prstGeom>
        </p:spPr>
      </p:pic>
      <p:sp>
        <p:nvSpPr>
          <p:cNvPr id="5" name="Datumsplatzhalter 4"/>
          <p:cNvSpPr>
            <a:spLocks noGrp="1"/>
          </p:cNvSpPr>
          <p:nvPr>
            <p:ph type="dt" sz="half" idx="10"/>
          </p:nvPr>
        </p:nvSpPr>
        <p:spPr/>
        <p:txBody>
          <a:bodyPr/>
          <a:lstStyle/>
          <a:p>
            <a:fld id="{CED41AFF-8B99-5A47-91C9-FACE5BDD8750}" type="datetime1">
              <a:rPr lang="de-DE" smtClean="0"/>
              <a:t>07.10.2015</a:t>
            </a:fld>
            <a:endParaRPr lang="en-US"/>
          </a:p>
        </p:txBody>
      </p:sp>
      <p:sp>
        <p:nvSpPr>
          <p:cNvPr id="6" name="Fußzeilenplatzhalter 5"/>
          <p:cNvSpPr>
            <a:spLocks noGrp="1"/>
          </p:cNvSpPr>
          <p:nvPr>
            <p:ph type="ftr" sz="quarter" idx="11"/>
          </p:nvPr>
        </p:nvSpPr>
        <p:spPr/>
        <p:txBody>
          <a:bodyPr/>
          <a:lstStyle/>
          <a:p>
            <a:r>
              <a:rPr lang="en-US" smtClean="0"/>
              <a:t>Horst Kahrs</a:t>
            </a:r>
            <a:endParaRPr lang="en-US"/>
          </a:p>
        </p:txBody>
      </p:sp>
      <p:sp>
        <p:nvSpPr>
          <p:cNvPr id="7" name="Foliennummernplatzhalter 6"/>
          <p:cNvSpPr>
            <a:spLocks noGrp="1"/>
          </p:cNvSpPr>
          <p:nvPr>
            <p:ph type="sldNum" sz="quarter" idx="12"/>
          </p:nvPr>
        </p:nvSpPr>
        <p:spPr/>
        <p:txBody>
          <a:bodyPr/>
          <a:lstStyle/>
          <a:p>
            <a:fld id="{FA84A37A-AFC2-4A01-80A1-FC20F2C0D5BB}" type="slidenum">
              <a:rPr lang="en-US" smtClean="0"/>
              <a:pPr/>
              <a:t>9</a:t>
            </a:fld>
            <a:endParaRPr lang="en-US"/>
          </a:p>
        </p:txBody>
      </p:sp>
    </p:spTree>
    <p:extLst>
      <p:ext uri="{BB962C8B-B14F-4D97-AF65-F5344CB8AC3E}">
        <p14:creationId xmlns:p14="http://schemas.microsoft.com/office/powerpoint/2010/main" val="1923483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Kahrs - RLS</Template>
  <TotalTime>0</TotalTime>
  <Words>1236</Words>
  <Application>Microsoft Office PowerPoint</Application>
  <PresentationFormat>Bildschirmpräsentation (4:3)</PresentationFormat>
  <Paragraphs>206</Paragraphs>
  <Slides>20</Slides>
  <Notes>20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Office-Design</vt:lpstr>
      <vt:lpstr>Dynamik der beruflichen Arbeitsteilung  in der wachsenden Stadt. Berlin</vt:lpstr>
      <vt:lpstr>Stadt als „höchste Form“ der gesellschaftlichen Arbeitsteilung</vt:lpstr>
      <vt:lpstr>Urbane Arbeitsmärkte – „Urbaner Gesamtarbeiter“</vt:lpstr>
      <vt:lpstr>Erwerbstätigkeit und Lebensunterhalt</vt:lpstr>
      <vt:lpstr>Pars pro toto: Entwicklung des Jahresarbeitsvolumens</vt:lpstr>
      <vt:lpstr>Veränderung der Erwerbstätigenzahl nach Wirtschaftszweigen</vt:lpstr>
      <vt:lpstr>Legende</vt:lpstr>
      <vt:lpstr>Berlin: Horizontale und vertikale Arbeitsteilung 1991 - 2012</vt:lpstr>
      <vt:lpstr>Berufliche Arbeitsteilung in Berlin 1991 und 2012</vt:lpstr>
      <vt:lpstr>Berufliche Arbeitsteilung von Männern und Frauen 2012</vt:lpstr>
      <vt:lpstr>Verteilung der Teilzeitarbeit von Männern und Frauen 2012</vt:lpstr>
      <vt:lpstr>Verteilung der individuelle Erwerbseinkommen 2000 – 2007 – 2012 alle Erwerbstätigen und Vollzeit-Erwerbstätige</vt:lpstr>
      <vt:lpstr>Verteilung der individuelle Erwerbseinkommen 2000 und 2012 nach „Arbeitslogik“; nur Vollzeit-Erwerbstätige</vt:lpstr>
      <vt:lpstr>Polarisierung Vollzeiterwerbseinkommen</vt:lpstr>
      <vt:lpstr>Vollzeit-Erwerbstätige in den Einkommensklassen „Armut“ und „Prekarität“  (&lt;75% Durchschnittserwerbseinkommen) 2000 und 2012</vt:lpstr>
      <vt:lpstr>Vollzeit-Erwerbstätige in den beiden unteren (&lt;75%) und  den beiden oberen (&gt;100%) Einkommensklassen, Berlin 2012</vt:lpstr>
      <vt:lpstr>Sozialräumliche Segregation</vt:lpstr>
      <vt:lpstr>Sozialräumliche Segregation und „Milieu“-Bildung</vt:lpstr>
      <vt:lpstr>Weiter anhaltende Dynamiken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Horst Kahrs</dc:creator>
  <cp:lastModifiedBy>Kahrs, Horst</cp:lastModifiedBy>
  <cp:revision>33</cp:revision>
  <cp:lastPrinted>2015-10-06T15:59:42Z</cp:lastPrinted>
  <dcterms:created xsi:type="dcterms:W3CDTF">2015-10-06T07:12:09Z</dcterms:created>
  <dcterms:modified xsi:type="dcterms:W3CDTF">2015-10-07T10:04:47Z</dcterms:modified>
</cp:coreProperties>
</file>